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309" r:id="rId2"/>
    <p:sldId id="294" r:id="rId3"/>
    <p:sldId id="307" r:id="rId4"/>
    <p:sldId id="296" r:id="rId5"/>
    <p:sldId id="298" r:id="rId6"/>
    <p:sldId id="297" r:id="rId7"/>
    <p:sldId id="299" r:id="rId8"/>
    <p:sldId id="302" r:id="rId9"/>
    <p:sldId id="303" r:id="rId10"/>
    <p:sldId id="304"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(237)</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12/9/2020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smtClean="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(237)</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12/9/2020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0CE0E84-6E73-4D05-B1D2-DDC990965208}"/>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A5FE83B6-83C4-4EB0-BD2A-EDDD650A48D5}"/>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BB794562-41AF-4FA1-A5DB-CCC3E7BC23E8}"/>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1434891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No man spoke to the audiences Jesus spoke to. </a:t>
            </a:r>
          </a:p>
          <a:p>
            <a:pPr algn="l"/>
            <a:endParaRPr lang="en-US" sz="1500" dirty="0">
              <a:latin typeface="TimesNewRomanPSMT"/>
            </a:endParaRPr>
          </a:p>
          <a:p>
            <a:pPr algn="l"/>
            <a:r>
              <a:rPr lang="en-US" sz="1500" dirty="0">
                <a:latin typeface="TimesNewRomanPSMT"/>
              </a:rPr>
              <a:t>Matt 7:28-29</a:t>
            </a:r>
          </a:p>
          <a:p>
            <a:pPr algn="l"/>
            <a:r>
              <a:rPr lang="en-US" sz="1500" dirty="0">
                <a:latin typeface="TimesNewRomanPSMT"/>
              </a:rPr>
              <a:t>When Jesus had finished these words, the crowds were amazed at His teaching; 29 for He was teaching them as one having authority, and not as their scribes.</a:t>
            </a:r>
          </a:p>
          <a:p>
            <a:pPr algn="l"/>
            <a:endParaRPr lang="en-US" sz="1500" dirty="0">
              <a:latin typeface="TimesNewRomanPSMT"/>
            </a:endParaRPr>
          </a:p>
          <a:p>
            <a:pPr algn="l"/>
            <a:r>
              <a:rPr lang="en-US" sz="1500" dirty="0">
                <a:latin typeface="TimesNewRomanPSMT"/>
              </a:rPr>
              <a:t>Luke 4:22</a:t>
            </a:r>
          </a:p>
          <a:p>
            <a:pPr algn="l"/>
            <a:r>
              <a:rPr lang="en-US" sz="1500" dirty="0">
                <a:latin typeface="TimesNewRomanPSMT"/>
              </a:rPr>
              <a:t>And all were speaking well of Him, and wondering at the gracious words which were falling from His lips</a:t>
            </a:r>
          </a:p>
          <a:p>
            <a:pPr algn="l"/>
            <a:endParaRPr lang="en-US" sz="1500" dirty="0">
              <a:latin typeface="TimesNewRomanPSMT"/>
            </a:endParaRPr>
          </a:p>
          <a:p>
            <a:pPr algn="l"/>
            <a:r>
              <a:rPr lang="en-US" sz="1500" dirty="0">
                <a:latin typeface="TimesNewRomanPSMT"/>
              </a:rPr>
              <a:t>John 18:20-21</a:t>
            </a:r>
          </a:p>
          <a:p>
            <a:pPr algn="l"/>
            <a:r>
              <a:rPr lang="en-US" sz="1500" dirty="0">
                <a:latin typeface="TimesNewRomanPSMT"/>
              </a:rPr>
              <a:t>"I have spoken openly to the world; I always taught in synagogues and in the temple, where all the Jews come together; and I spoke nothing in secret. 21 "Why do you question Me? Question those who have heard what I spoke to them; they know what I said."</a:t>
            </a:r>
          </a:p>
          <a:p>
            <a:pPr algn="l"/>
            <a:endParaRPr lang="en-US" sz="1500" dirty="0">
              <a:latin typeface="TimesNewRomanPSMT"/>
            </a:endParaRPr>
          </a:p>
          <a:p>
            <a:pPr algn="l"/>
            <a:r>
              <a:rPr lang="en-US" sz="1500" dirty="0">
                <a:latin typeface="TimesNewRomanPSMT"/>
              </a:rPr>
              <a:t>John 7:17-18</a:t>
            </a:r>
          </a:p>
          <a:p>
            <a:pPr algn="l"/>
            <a:r>
              <a:rPr lang="en-US" sz="1500" dirty="0">
                <a:latin typeface="TimesNewRomanPSMT"/>
              </a:rPr>
              <a:t>If anyone is willing to do His will, he will know of the teaching, whether it is of God or whether I speak from Myself. 18 "He who speaks from himself seeks his own glory; but He who is seeking the glory of the One who sent Him, He is true, and there is no unrighteousness in Him.</a:t>
            </a:r>
          </a:p>
          <a:p>
            <a:pPr algn="l"/>
            <a:r>
              <a:rPr lang="en-US" sz="1500" dirty="0">
                <a:latin typeface="TimesNewRomanPSMT"/>
              </a:rPr>
              <a:t>NASU</a:t>
            </a:r>
          </a:p>
          <a:p>
            <a:pPr algn="l"/>
            <a:endParaRPr lang="en-US" sz="1500" dirty="0">
              <a:latin typeface="TimesNewRomanPSMT"/>
            </a:endParaRPr>
          </a:p>
          <a:p>
            <a:pPr algn="l"/>
            <a:endParaRPr lang="en-US" sz="15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627D3F0-6E15-40BF-B63F-A621B9D44862}"/>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38F5EFFC-EA80-4FB2-BA4B-30256DB3FB13}"/>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C6BFBDA9-DAA7-43C7-9817-1A801D118E89}"/>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1260085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t>Prov 2:2-5</a:t>
            </a:r>
          </a:p>
          <a:p>
            <a:pPr algn="l"/>
            <a:r>
              <a:rPr lang="en-US" sz="1500" dirty="0"/>
              <a:t>Make your ear attentive to wisdom, Incline your heart to understanding; 3 For if you cry for discernment, Lift your voice for understanding; 4 If you seek her as silver</a:t>
            </a:r>
          </a:p>
          <a:p>
            <a:pPr algn="l"/>
            <a:r>
              <a:rPr lang="en-US" sz="1500" dirty="0"/>
              <a:t>And search for her as for hidden treasures; 5 Then you will discern the fear of the Lord And discover the knowledge of God. </a:t>
            </a:r>
          </a:p>
          <a:p>
            <a:pPr algn="l"/>
            <a:endParaRPr lang="en-US" sz="1500" dirty="0"/>
          </a:p>
          <a:p>
            <a:pPr algn="l"/>
            <a:r>
              <a:rPr lang="en-US" sz="1500" dirty="0">
                <a:solidFill>
                  <a:srgbClr val="111111"/>
                </a:solidFill>
              </a:rPr>
              <a:t>The word “judge” in the New Testament has two basic and related meanings: (1) “to separate, select, choose, to make a determination” as in Luke 7:43 and Acts 4:19; and (2) “to condemn or find fault with as a result of the selecting” as in John 12:48, 3:17, and James 4:11. </a:t>
            </a:r>
          </a:p>
          <a:p>
            <a:pPr algn="l"/>
            <a:endParaRPr lang="en-US" sz="1500" dirty="0">
              <a:solidFill>
                <a:srgbClr val="111111"/>
              </a:solidFill>
            </a:endParaRPr>
          </a:p>
          <a:p>
            <a:pPr algn="l"/>
            <a:r>
              <a:rPr lang="en-US" sz="1500" dirty="0">
                <a:solidFill>
                  <a:srgbClr val="111111"/>
                </a:solidFill>
              </a:rPr>
              <a:t>“Righteous judgment” - was not Jesus discussing that in Matthew 18:15-20?</a:t>
            </a:r>
          </a:p>
          <a:p>
            <a:pPr algn="l"/>
            <a:endParaRPr lang="en-US" sz="1500" dirty="0"/>
          </a:p>
          <a:p>
            <a:pPr algn="l"/>
            <a:r>
              <a:rPr lang="en-US" sz="1500" dirty="0"/>
              <a:t>Acts 15:19-20 - “</a:t>
            </a:r>
            <a:r>
              <a:rPr lang="en-US" sz="1500" b="1" dirty="0"/>
              <a:t>Therefore it is my judgment that we do not trouble those who are turning to God from among the Gentiles</a:t>
            </a:r>
            <a:r>
              <a:rPr lang="en-US" sz="1500" dirty="0"/>
              <a:t>, 20 but that we write to them that they abstain from things contaminated by idols and from fornication and from what is strangled and from blood.”</a:t>
            </a:r>
          </a:p>
          <a:p>
            <a:pPr algn="l"/>
            <a:endParaRPr lang="en-US" sz="1500" dirty="0"/>
          </a:p>
          <a:p>
            <a:pPr algn="l"/>
            <a:r>
              <a:rPr lang="en-US" sz="1500" dirty="0" err="1"/>
              <a:t>Deut</a:t>
            </a:r>
            <a:r>
              <a:rPr lang="en-US" sz="1500" dirty="0"/>
              <a:t> 16:18-20 - “"You shall appoint for yourself judges and officers in all your towns which the Lord your God is giving you, according to your tribes, and they shall judge the people with righteous judgment. 19 "You shall not distort justice; you shall not be partial, and you shall not take a bribe, for a bribe blinds the eyes of the wise and perverts the words of the righteous. 20 "Justice, and only justice, you shall pursue, that you may live and possess the land which the Lord your God is giving you. </a:t>
            </a:r>
          </a:p>
          <a:p>
            <a:pPr algn="l"/>
            <a:endParaRPr lang="en-US" sz="1500" dirty="0">
              <a:latin typeface="TimesNewRomanPSMT"/>
            </a:endParaRPr>
          </a:p>
          <a:p>
            <a:pPr defTabSz="972884">
              <a:defRPr/>
            </a:pPr>
            <a:r>
              <a:rPr lang="en-US" sz="1500" dirty="0"/>
              <a:t>Not superficially but in righteousness. </a:t>
            </a:r>
          </a:p>
          <a:p>
            <a:pPr defTabSz="972884">
              <a:defRPr/>
            </a:pPr>
            <a:endParaRPr lang="en-US" sz="1500" dirty="0"/>
          </a:p>
          <a:p>
            <a:pPr algn="l"/>
            <a:r>
              <a:rPr lang="en-US" sz="1500" dirty="0"/>
              <a:t>Ps 119:6-8 - “Then I shall not be ashamed When I look upon all Your commandments. 7 I shall give thanks to You with uprightness of heart,</a:t>
            </a:r>
          </a:p>
          <a:p>
            <a:pPr algn="l"/>
            <a:r>
              <a:rPr lang="en-US" sz="1500" b="1" u="sng" dirty="0"/>
              <a:t>When I learn Your righteous judgments</a:t>
            </a:r>
            <a:r>
              <a:rPr lang="en-US" sz="1500" dirty="0"/>
              <a:t>. 8 I shall keep Your statutes; Do not forsake me utterly! </a:t>
            </a:r>
          </a:p>
          <a:p>
            <a:pPr algn="l"/>
            <a:endParaRPr lang="en-US" sz="19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6DBAF93-1DE9-409E-8C51-8FF2FAED9F92}"/>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C66287FD-B60F-4D17-AF14-26BA3E6A22E0}"/>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C357D653-9A97-4704-AD78-FA085F0D3B61}"/>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790677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 1 Tim 1:6-7</a:t>
            </a:r>
          </a:p>
          <a:p>
            <a:pPr algn="l"/>
            <a:r>
              <a:rPr lang="en-US" sz="1500" dirty="0">
                <a:latin typeface="TimesNewRomanPSMT"/>
              </a:rPr>
              <a:t>For some men, straying from these things, have turned aside to fruitless discussion, 7 wanting to be teachers of the Law, even though they do not understand either what they are saying or the matters about which they make confident assertions.</a:t>
            </a:r>
          </a:p>
          <a:p>
            <a:pPr algn="l"/>
            <a:endParaRPr lang="en-US" sz="1500" dirty="0">
              <a:latin typeface="TimesNewRomanPSMT"/>
            </a:endParaRPr>
          </a:p>
          <a:p>
            <a:pPr algn="l"/>
            <a:r>
              <a:rPr lang="en-US" sz="1500" dirty="0"/>
              <a:t>Prov 18:13</a:t>
            </a:r>
          </a:p>
          <a:p>
            <a:pPr algn="l"/>
            <a:r>
              <a:rPr lang="en-US" sz="1500" dirty="0"/>
              <a:t>He who gives an answer before he hears, It is folly and shame to him. </a:t>
            </a:r>
          </a:p>
          <a:p>
            <a:pPr algn="l"/>
            <a:endParaRPr lang="en-US" sz="1500" dirty="0"/>
          </a:p>
          <a:p>
            <a:pPr algn="l"/>
            <a:r>
              <a:rPr lang="en-US" sz="1500" dirty="0"/>
              <a:t>Prov 20:25</a:t>
            </a:r>
          </a:p>
          <a:p>
            <a:pPr algn="l"/>
            <a:r>
              <a:rPr lang="en-US" sz="1500" dirty="0"/>
              <a:t>It is a trap for a man to say rashly, "It is holy!“ And after the vows to make inquiry. </a:t>
            </a:r>
          </a:p>
          <a:p>
            <a:pPr algn="l"/>
            <a:endParaRPr lang="en-US" sz="19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6C642C0-98B4-42BC-AD4A-3190095BE2C8}"/>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3AB7118F-00D7-48FB-AF03-D3C94C854F55}"/>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91DD6FC3-B850-461F-83C7-2A4B5D5A2416}"/>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3441916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NewRomanPSMT"/>
              </a:rPr>
              <a:t>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4CB6948-D201-4D4F-A252-FB082A2C73F8}"/>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21FABBB0-7E25-46DD-9546-23D835A54A02}"/>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97C86E34-8C1E-4A96-900B-BA8BF933C3CE}"/>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556102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John 8:14-15</a:t>
            </a:r>
          </a:p>
          <a:p>
            <a:pPr algn="l"/>
            <a:r>
              <a:rPr lang="en-US" sz="1500" dirty="0">
                <a:latin typeface="TimesNewRomanPSMT"/>
              </a:rPr>
              <a:t>Jesus answered and said to them, "Even if I testify about Myself, My testimony is true, for I know where I came from and where I am going; but you do not know where I come from or where I am going. 15 "You judge according to the flesh; I am not judging anyone.</a:t>
            </a:r>
          </a:p>
          <a:p>
            <a:pPr algn="l"/>
            <a:r>
              <a:rPr lang="en-US" sz="1500" dirty="0">
                <a:latin typeface="TimesNewRomanPSMT"/>
              </a:rPr>
              <a:t>Compare John 6:42 with 8:19</a:t>
            </a:r>
          </a:p>
          <a:p>
            <a:pPr algn="l"/>
            <a:endParaRPr lang="en-US" sz="1500" dirty="0">
              <a:latin typeface="TimesNewRomanPSMT"/>
            </a:endParaRPr>
          </a:p>
          <a:p>
            <a:pPr algn="l"/>
            <a:r>
              <a:rPr lang="en-US" sz="1500" dirty="0">
                <a:latin typeface="TimesNewRomanPSMT"/>
              </a:rPr>
              <a:t>Matt 11:4-6</a:t>
            </a:r>
          </a:p>
          <a:p>
            <a:pPr algn="l"/>
            <a:r>
              <a:rPr lang="en-US" sz="1500" dirty="0">
                <a:latin typeface="TimesNewRomanPSMT"/>
              </a:rPr>
              <a:t> Jesus answered and said to them, "Go and report to John what you hear and see: 5 the BLIND RECEIVE SIGHT and the lame walk, the lepers are cleansed and the deaf hear, the dead are raised up, and the POOR HAVE THE GOSPEL PREACHED TO THEM. 6 "And blessed is he who does not take offense at Me."</a:t>
            </a:r>
          </a:p>
          <a:p>
            <a:pPr algn="l"/>
            <a:endParaRPr lang="en-US" sz="1500" dirty="0">
              <a:latin typeface="TimesNewRomanPSMT"/>
            </a:endParaRPr>
          </a:p>
          <a:p>
            <a:pPr algn="l"/>
            <a:r>
              <a:rPr lang="en-US" sz="1500" dirty="0">
                <a:latin typeface="TimesNewRomanPSMT"/>
              </a:rPr>
              <a:t>John 12:37</a:t>
            </a:r>
          </a:p>
          <a:p>
            <a:pPr algn="l"/>
            <a:r>
              <a:rPr lang="en-US" sz="1500" dirty="0">
                <a:latin typeface="TimesNewRomanPSMT"/>
              </a:rPr>
              <a:t>But though He had performed so many signs before them, yet they were not believing in Him.</a:t>
            </a:r>
          </a:p>
          <a:p>
            <a:pPr algn="l"/>
            <a:endParaRPr lang="en-US" sz="1500" dirty="0">
              <a:latin typeface="TimesNewRomanPSMT"/>
            </a:endParaRPr>
          </a:p>
          <a:p>
            <a:pPr algn="l"/>
            <a:r>
              <a:rPr lang="en-US" sz="1500" dirty="0">
                <a:latin typeface="TimesNewRomanPSMT"/>
              </a:rPr>
              <a:t>Isa 35:4-6</a:t>
            </a:r>
          </a:p>
          <a:p>
            <a:pPr algn="l"/>
            <a:r>
              <a:rPr lang="en-US" sz="1500" dirty="0">
                <a:latin typeface="TimesNewRomanPSMT"/>
              </a:rPr>
              <a:t>Say to those with anxious heart, "Take courage, fear not. Behold, your God will come with vengeance;</a:t>
            </a:r>
          </a:p>
          <a:p>
            <a:pPr algn="l"/>
            <a:r>
              <a:rPr lang="en-US" sz="1500" dirty="0">
                <a:latin typeface="TimesNewRomanPSMT"/>
              </a:rPr>
              <a:t>The recompense of God will come, But He will save you." </a:t>
            </a:r>
          </a:p>
          <a:p>
            <a:pPr algn="l"/>
            <a:r>
              <a:rPr lang="en-US" sz="1500" dirty="0">
                <a:latin typeface="TimesNewRomanPSMT"/>
              </a:rPr>
              <a:t>5 Then the eyes of the blind will be opened And the ears of the deaf will be unstopped. </a:t>
            </a:r>
          </a:p>
          <a:p>
            <a:pPr algn="l"/>
            <a:r>
              <a:rPr lang="en-US" sz="1500" dirty="0">
                <a:latin typeface="TimesNewRomanPSMT"/>
              </a:rPr>
              <a:t>6 Then the lame will leap like a deer, And the tongue of the mute will shout for joy. For waters will break forth in the wilderness</a:t>
            </a:r>
          </a:p>
          <a:p>
            <a:pPr algn="l"/>
            <a:r>
              <a:rPr lang="en-US" sz="1500" dirty="0">
                <a:latin typeface="TimesNewRomanPSMT"/>
              </a:rPr>
              <a:t>And streams in the Arabah. </a:t>
            </a:r>
          </a:p>
          <a:p>
            <a:pPr algn="l"/>
            <a:r>
              <a:rPr lang="en-US" sz="1500" dirty="0"/>
              <a:t>Cf., Isaiah 42:7</a:t>
            </a:r>
            <a:endParaRPr lang="en-US" sz="1500" dirty="0">
              <a:latin typeface="TimesNewRomanPSMT"/>
            </a:endParaRPr>
          </a:p>
          <a:p>
            <a:pPr algn="l"/>
            <a:endParaRPr lang="en-US" sz="1500" dirty="0">
              <a:latin typeface="TimesNewRomanPSMT"/>
            </a:endParaRPr>
          </a:p>
          <a:p>
            <a:pPr algn="l"/>
            <a:endParaRPr lang="en-US" sz="15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6F26FF7-D25E-4A30-A7B8-0D278B83D9D2}"/>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1BA3C6EE-0754-4958-BFF4-76AA15A4F19F}"/>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D9CC24EB-F6A9-4DE3-9B7B-5BAFCC75590D}"/>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3580752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 Emphasize: “Jesus cried out…” it’s an onomatopoeia of a raven’s hoarse cry. (onomatopoeia </a:t>
            </a:r>
            <a:r>
              <a:rPr lang="en-US" sz="1500" dirty="0">
                <a:solidFill>
                  <a:srgbClr val="111111"/>
                </a:solidFill>
                <a:latin typeface="Roboto"/>
              </a:rPr>
              <a:t>the formation of a word from a sound associated with what is named (e.g. cuckoo, sizzle). Of a wide range of emotions. </a:t>
            </a:r>
          </a:p>
          <a:p>
            <a:pPr algn="l"/>
            <a:endParaRPr lang="en-US" sz="1500" dirty="0">
              <a:solidFill>
                <a:srgbClr val="111111"/>
              </a:solidFill>
              <a:latin typeface="Roboto"/>
            </a:endParaRPr>
          </a:p>
          <a:p>
            <a:pPr defTabSz="972884">
              <a:defRPr/>
            </a:pPr>
            <a:r>
              <a:rPr lang="en-US" sz="1500" dirty="0">
                <a:solidFill>
                  <a:srgbClr val="111111"/>
                </a:solidFill>
                <a:latin typeface="Roboto"/>
              </a:rPr>
              <a:t>How do they know Jesus? Only physically. They should have known Him by the signs He performed, the prophecies He fulfilled and the teaching He gave.</a:t>
            </a:r>
            <a:r>
              <a:rPr lang="en-US" sz="1500" dirty="0"/>
              <a:t> Jesus continues to confront the physical with the spiritual.</a:t>
            </a:r>
          </a:p>
          <a:p>
            <a:pPr algn="l"/>
            <a:endParaRPr lang="en-US" sz="1500" dirty="0">
              <a:latin typeface="TimesNewRomanPSMT"/>
            </a:endParaRPr>
          </a:p>
          <a:p>
            <a:pPr algn="l"/>
            <a:r>
              <a:rPr lang="en-US" sz="1500" dirty="0">
                <a:latin typeface="TimesNewRomanPSMT"/>
              </a:rPr>
              <a:t>Matt 11:27</a:t>
            </a:r>
          </a:p>
          <a:p>
            <a:pPr algn="l"/>
            <a:r>
              <a:rPr lang="en-US" sz="1500" dirty="0" err="1">
                <a:latin typeface="TimesNewRomanPSMT"/>
              </a:rPr>
              <a:t>aAll</a:t>
            </a:r>
            <a:r>
              <a:rPr lang="en-US" sz="1500" dirty="0">
                <a:latin typeface="TimesNewRomanPSMT"/>
              </a:rPr>
              <a:t> things have been handed over to Me by My Father; and no one knows the Son except the Father; nor does anyone know the Father except the Son, and anyone to whom the Son wills to reveal Him. </a:t>
            </a:r>
          </a:p>
          <a:p>
            <a:pPr algn="l"/>
            <a:endParaRPr lang="en-US" sz="1500" dirty="0">
              <a:latin typeface="TimesNewRomanPSMT"/>
            </a:endParaRPr>
          </a:p>
          <a:p>
            <a:pPr algn="l"/>
            <a:r>
              <a:rPr lang="en-US" sz="1500" dirty="0">
                <a:latin typeface="TimesNewRomanPSMT"/>
              </a:rPr>
              <a:t>John 8:18-19</a:t>
            </a:r>
          </a:p>
          <a:p>
            <a:pPr algn="l"/>
            <a:r>
              <a:rPr lang="en-US" sz="1500" dirty="0">
                <a:latin typeface="TimesNewRomanPSMT"/>
              </a:rPr>
              <a:t>"I am He who testifies about Myself, and the Father who sent Me testifies about Me." 19 So they were saying to Him, "Where is Your Father?" Jesus answered, "You know neither Me nor My Father; if you knew Me, you would know My Father also."</a:t>
            </a:r>
          </a:p>
          <a:p>
            <a:pPr algn="l"/>
            <a:endParaRPr lang="en-US" sz="1500" dirty="0">
              <a:latin typeface="TimesNewRomanPSMT"/>
            </a:endParaRPr>
          </a:p>
          <a:p>
            <a:pPr algn="l"/>
            <a:r>
              <a:rPr lang="en-US" sz="1500" dirty="0">
                <a:latin typeface="TimesNewRomanPSMT"/>
              </a:rPr>
              <a:t>John 10:37-38</a:t>
            </a:r>
          </a:p>
          <a:p>
            <a:pPr algn="l"/>
            <a:r>
              <a:rPr lang="en-US" sz="1500" dirty="0" err="1">
                <a:latin typeface="TimesNewRomanPSMT"/>
              </a:rPr>
              <a:t>aIf</a:t>
            </a:r>
            <a:r>
              <a:rPr lang="en-US" sz="1500" dirty="0">
                <a:latin typeface="TimesNewRomanPSMT"/>
              </a:rPr>
              <a:t> I do not do the works of My Father, do not believe Me; 38 but if I do them, though you do not believe Me, believe the works, so that you may know and understand that the Father is in Me, and I in the Father."</a:t>
            </a:r>
          </a:p>
          <a:p>
            <a:pPr algn="l"/>
            <a:endParaRPr lang="en-US" sz="1500" dirty="0">
              <a:latin typeface="TimesNewRomanPSMT"/>
            </a:endParaRPr>
          </a:p>
          <a:p>
            <a:pPr algn="l"/>
            <a:r>
              <a:rPr lang="en-US" sz="1500" dirty="0">
                <a:latin typeface="TimesNewRomanPSMT"/>
              </a:rPr>
              <a:t>John 14:7</a:t>
            </a:r>
          </a:p>
          <a:p>
            <a:pPr algn="l"/>
            <a:r>
              <a:rPr lang="en-US" sz="1500" dirty="0">
                <a:latin typeface="TimesNewRomanPSMT"/>
              </a:rPr>
              <a:t>If you had known Me, you would have known My Father also; from now on you know Him, and have seen Him.“</a:t>
            </a:r>
          </a:p>
          <a:p>
            <a:pPr algn="l"/>
            <a:endParaRPr lang="en-US" sz="1500" dirty="0">
              <a:latin typeface="TimesNewRomanPSMT"/>
            </a:endParaRPr>
          </a:p>
          <a:p>
            <a:pPr algn="l"/>
            <a:r>
              <a:rPr lang="en-US" sz="1500" dirty="0">
                <a:latin typeface="TimesNewRomanPSMT"/>
              </a:rPr>
              <a:t>John 17:25-26</a:t>
            </a:r>
          </a:p>
          <a:p>
            <a:pPr algn="l"/>
            <a:r>
              <a:rPr lang="en-US" sz="1500" dirty="0">
                <a:latin typeface="TimesNewRomanPSMT"/>
              </a:rPr>
              <a:t>"O righteous Father, although the world has not known You, yet I have known You; and these have known that You sent Me; 26 and I have made Your name known to them, and will make it known, so that the love with which You loved Me may be in them, and I in them."</a:t>
            </a:r>
          </a:p>
          <a:p>
            <a:pPr algn="l"/>
            <a:endParaRPr lang="en-US" sz="1500" dirty="0">
              <a:latin typeface="TimesNewRomanPSMT"/>
            </a:endParaRPr>
          </a:p>
          <a:p>
            <a:pPr algn="l"/>
            <a:endParaRPr lang="en-US" sz="19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CB40E87-5417-4B1D-A69D-E38C0E285252}"/>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43383549-6BE3-4128-8A40-93ECE723E01A}"/>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48B22615-E78E-4156-B670-5591D85FF701}"/>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290927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Compare verses 33-34 with John 13:36 and Peter’s question as to where Jesus was going, and Jesus’ response that he “cannot follow Me now; but you will follow later.” </a:t>
            </a:r>
          </a:p>
          <a:p>
            <a:pPr algn="l"/>
            <a:endParaRPr lang="en-US" sz="1500" dirty="0">
              <a:latin typeface="TimesNewRomanPSMT"/>
            </a:endParaRPr>
          </a:p>
          <a:p>
            <a:pPr algn="l"/>
            <a:r>
              <a:rPr lang="en-US" sz="1500" dirty="0">
                <a:latin typeface="TimesNewRomanPSMT"/>
              </a:rPr>
              <a:t>Re: John 8:21 and 7:34; “They will die looking vaguely, hopelessly, for the </a:t>
            </a:r>
            <a:r>
              <a:rPr lang="en-US" sz="1500" dirty="0" err="1">
                <a:latin typeface="TimesNewRomanPSMT"/>
              </a:rPr>
              <a:t>Saviour</a:t>
            </a:r>
            <a:r>
              <a:rPr lang="en-US" sz="1500" dirty="0">
                <a:latin typeface="TimesNewRomanPSMT"/>
              </a:rPr>
              <a:t> whom they have, in such an hyperbole</a:t>
            </a:r>
          </a:p>
          <a:p>
            <a:pPr algn="l"/>
            <a:r>
              <a:rPr lang="en-US" sz="1500" dirty="0">
                <a:latin typeface="TimesNewRomanPSMT"/>
              </a:rPr>
              <a:t>of spiritual </a:t>
            </a:r>
            <a:r>
              <a:rPr lang="en-US" sz="1500" dirty="0" err="1">
                <a:latin typeface="TimesNewRomanPSMT"/>
              </a:rPr>
              <a:t>dulness</a:t>
            </a:r>
            <a:r>
              <a:rPr lang="en-US" sz="1500" dirty="0">
                <a:latin typeface="TimesNewRomanPSMT"/>
              </a:rPr>
              <a:t> and of bitter malice alike, misunderstood and rejected. They will pass through the gate of death with no deliverance from sin secured. Knowing neither the Father nor the eternal life and light manifested in himself, they will seek and not find, they will die unsanctified, unatoned, unreconciled. No gleam of light will play over the darkness of the grave” (</a:t>
            </a:r>
            <a:r>
              <a:rPr lang="en-US" sz="1500" i="1" dirty="0">
                <a:latin typeface="TimesNewRomanPS-ItalicMT"/>
              </a:rPr>
              <a:t>Pulpit Commentary</a:t>
            </a:r>
            <a:r>
              <a:rPr lang="en-US" sz="1500" dirty="0">
                <a:latin typeface="TimesNewRomanPSMT"/>
              </a:rPr>
              <a:t>,17: 355).</a:t>
            </a:r>
          </a:p>
          <a:p>
            <a:pPr algn="l"/>
            <a:endParaRPr lang="en-US" sz="1900" dirty="0">
              <a:latin typeface="TimesNewRomanPSMT"/>
            </a:endParaRPr>
          </a:p>
          <a:p>
            <a:pPr algn="l"/>
            <a:endParaRPr lang="en-US" sz="19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3032066-907D-484E-8C31-B5FE1269EFF3}"/>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62AAC8CA-5E99-4889-AB08-9765E1D50817}"/>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CD1D7597-77F7-488E-A328-DE336E168BDF}"/>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3627011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The eighth day of the feast was the “last and greatest day” of the festival of Succoth, a “holy convocation” and a “solemn assembly”</a:t>
            </a:r>
          </a:p>
          <a:p>
            <a:pPr algn="l"/>
            <a:r>
              <a:rPr lang="en-US" sz="1500" dirty="0">
                <a:latin typeface="TimesNewRomanPSMT"/>
              </a:rPr>
              <a:t>(Lev. 23:36). Josephus says that on this eighth day there was a sacrifice of a calf, a ram, seven lambs, and a kid in propitiation</a:t>
            </a:r>
          </a:p>
          <a:p>
            <a:pPr algn="l"/>
            <a:r>
              <a:rPr lang="en-US" sz="1500" dirty="0">
                <a:latin typeface="TimesNewRomanPSMT"/>
              </a:rPr>
              <a:t>of sins. (cf. Numbers 29:35)</a:t>
            </a:r>
          </a:p>
          <a:p>
            <a:pPr algn="l"/>
            <a:endParaRPr lang="en-US" sz="1500" dirty="0">
              <a:latin typeface="TimesNewRomanPSMT"/>
            </a:endParaRPr>
          </a:p>
          <a:p>
            <a:pPr algn="l"/>
            <a:r>
              <a:rPr lang="en-US" sz="1500" dirty="0"/>
              <a:t>Hard to imagine one dying of thirst and not recognizing the water that would impart life. </a:t>
            </a:r>
            <a:r>
              <a:rPr lang="en-US" sz="1500" dirty="0">
                <a:latin typeface="TimesNewRomanPSMT"/>
              </a:rPr>
              <a:t>The most fundamental need of man.. Psalms 42:1-2; 63:1</a:t>
            </a:r>
          </a:p>
          <a:p>
            <a:pPr algn="l"/>
            <a:endParaRPr lang="en-US" sz="1500" dirty="0">
              <a:latin typeface="TimesNewRomanPSMT"/>
            </a:endParaRPr>
          </a:p>
          <a:p>
            <a:pPr algn="l"/>
            <a:r>
              <a:rPr lang="en-US" sz="1500" dirty="0">
                <a:latin typeface="TimesNewRomanPSMT"/>
              </a:rPr>
              <a:t>The Spirit - Joel 2:28</a:t>
            </a:r>
          </a:p>
          <a:p>
            <a:pPr algn="l"/>
            <a:endParaRPr lang="en-US" sz="1500" dirty="0">
              <a:latin typeface="TimesNewRomanPSMT"/>
            </a:endParaRPr>
          </a:p>
          <a:p>
            <a:pPr algn="l"/>
            <a:r>
              <a:rPr lang="en-US" sz="1500" dirty="0">
                <a:latin typeface="TimesNewRomanPSMT"/>
              </a:rPr>
              <a:t>Why does Jesus use the metaphors of hunger and thirst?</a:t>
            </a:r>
          </a:p>
          <a:p>
            <a:pPr algn="l"/>
            <a:endParaRPr lang="en-US" sz="15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F6B3101-8DAD-4FC6-8466-83F54B10227A}"/>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76D68E9D-12B5-4523-95A2-D6B3B9F64059}"/>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409960C2-8168-4955-B1FF-85F9C6C421F1}"/>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3663190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 This division occurred amongst “the crowd”.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BC59FEC-4AA5-4F63-AB63-2FAA75530F50}"/>
              </a:ext>
            </a:extLst>
          </p:cNvPr>
          <p:cNvSpPr>
            <a:spLocks noGrp="1"/>
          </p:cNvSpPr>
          <p:nvPr>
            <p:ph type="dt" idx="1"/>
          </p:nvPr>
        </p:nvSpPr>
        <p:spPr/>
        <p:txBody>
          <a:bodyPr/>
          <a:lstStyle/>
          <a:p>
            <a:pPr defTabSz="474254">
              <a:defRPr/>
            </a:pPr>
            <a:r>
              <a:rPr lang="en-US">
                <a:solidFill>
                  <a:prstClr val="black"/>
                </a:solidFill>
                <a:latin typeface="Calibri" panose="020F0502020204030204"/>
              </a:rPr>
              <a:t>12/9/2020 pm</a:t>
            </a:r>
          </a:p>
        </p:txBody>
      </p:sp>
      <p:sp>
        <p:nvSpPr>
          <p:cNvPr id="6" name="Footer Placeholder 5">
            <a:extLst>
              <a:ext uri="{FF2B5EF4-FFF2-40B4-BE49-F238E27FC236}">
                <a16:creationId xmlns:a16="http://schemas.microsoft.com/office/drawing/2014/main" id="{3943993C-DB2E-408D-B7EC-98A192FBD275}"/>
              </a:ext>
            </a:extLst>
          </p:cNvPr>
          <p:cNvSpPr>
            <a:spLocks noGrp="1"/>
          </p:cNvSpPr>
          <p:nvPr>
            <p:ph type="ftr" sz="quarter" idx="4"/>
          </p:nvPr>
        </p:nvSpPr>
        <p:spPr/>
        <p:txBody>
          <a:bodyPr/>
          <a:lstStyle/>
          <a:p>
            <a:pPr defTabSz="474254">
              <a:defRPr/>
            </a:pPr>
            <a:r>
              <a:rPr lang="en-US">
                <a:solidFill>
                  <a:prstClr val="black"/>
                </a:solidFill>
                <a:latin typeface="Calibri" panose="020F0502020204030204"/>
              </a:rPr>
              <a:t>Chris Simmons</a:t>
            </a:r>
          </a:p>
        </p:txBody>
      </p:sp>
      <p:sp>
        <p:nvSpPr>
          <p:cNvPr id="7" name="Header Placeholder 6">
            <a:extLst>
              <a:ext uri="{FF2B5EF4-FFF2-40B4-BE49-F238E27FC236}">
                <a16:creationId xmlns:a16="http://schemas.microsoft.com/office/drawing/2014/main" id="{C361B2CF-BB2A-41D7-953F-40FA746EC9DB}"/>
              </a:ext>
            </a:extLst>
          </p:cNvPr>
          <p:cNvSpPr>
            <a:spLocks noGrp="1"/>
          </p:cNvSpPr>
          <p:nvPr>
            <p:ph type="hdr" sz="quarter"/>
          </p:nvPr>
        </p:nvSpPr>
        <p:spPr/>
        <p:txBody>
          <a:bodyPr/>
          <a:lstStyle/>
          <a:p>
            <a:pPr defTabSz="474254">
              <a:defRPr/>
            </a:pPr>
            <a:r>
              <a:rPr lang="en-US">
                <a:solidFill>
                  <a:prstClr val="black"/>
                </a:solidFill>
                <a:latin typeface="Calibri" panose="020F0502020204030204"/>
              </a:rPr>
              <a:t>Class – The Life Of Christ (237)</a:t>
            </a:r>
          </a:p>
        </p:txBody>
      </p:sp>
    </p:spTree>
    <p:extLst>
      <p:ext uri="{BB962C8B-B14F-4D97-AF65-F5344CB8AC3E}">
        <p14:creationId xmlns:p14="http://schemas.microsoft.com/office/powerpoint/2010/main" val="2995645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12/11/2020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0339373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12/11/2020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79286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12/11/2020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54584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12/11/2020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762545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12/11/2020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54894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12/11/2020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70360396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12/11/2020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934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12/11/2020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792305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12/11/2020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37483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12/11/2020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147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12/11/2020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582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12/11/2020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12123750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12/11/2020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91889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12/11/2020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6546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December 9, 2020</a:t>
            </a:r>
          </a:p>
          <a:p>
            <a:r>
              <a:rPr lang="en-US" sz="2400" dirty="0"/>
              <a:t>“</a:t>
            </a:r>
            <a:r>
              <a:rPr lang="en-US" sz="2400" b="1" dirty="0"/>
              <a:t>Jesus Teaches At The Feast</a:t>
            </a:r>
            <a:r>
              <a:rPr lang="en-US" sz="2400" dirty="0"/>
              <a:t>”</a:t>
            </a:r>
          </a:p>
          <a:p>
            <a:r>
              <a:rPr lang="en-US" dirty="0"/>
              <a:t>John 7:11-53</a:t>
            </a:r>
          </a:p>
        </p:txBody>
      </p:sp>
    </p:spTree>
    <p:extLst>
      <p:ext uri="{BB962C8B-B14F-4D97-AF65-F5344CB8AC3E}">
        <p14:creationId xmlns:p14="http://schemas.microsoft.com/office/powerpoint/2010/main" val="1297934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208034" cy="3717428"/>
          </a:xfrm>
        </p:spPr>
        <p:txBody>
          <a:bodyPr wrap="square">
            <a:spAutoFit/>
          </a:bodyPr>
          <a:lstStyle/>
          <a:p>
            <a:pPr marL="0" indent="0">
              <a:buNone/>
            </a:pPr>
            <a:r>
              <a:rPr lang="en-US" sz="2800" dirty="0">
                <a:solidFill>
                  <a:schemeClr val="tx1"/>
                </a:solidFill>
              </a:rPr>
              <a:t>Back in John 7:32, </a:t>
            </a:r>
            <a:r>
              <a:rPr lang="en-US" sz="2800" i="1" dirty="0">
                <a:solidFill>
                  <a:schemeClr val="tx1"/>
                </a:solidFill>
              </a:rPr>
              <a:t>“officers” </a:t>
            </a:r>
            <a:r>
              <a:rPr lang="en-US" sz="2800" dirty="0">
                <a:solidFill>
                  <a:schemeClr val="tx1"/>
                </a:solidFill>
              </a:rPr>
              <a:t>were sent to </a:t>
            </a:r>
            <a:r>
              <a:rPr lang="en-US" sz="2800" i="1" dirty="0">
                <a:solidFill>
                  <a:schemeClr val="tx1"/>
                </a:solidFill>
              </a:rPr>
              <a:t>“seize”</a:t>
            </a:r>
            <a:r>
              <a:rPr lang="en-US" sz="2800" dirty="0">
                <a:solidFill>
                  <a:schemeClr val="tx1"/>
                </a:solidFill>
              </a:rPr>
              <a:t> Jesus.</a:t>
            </a:r>
          </a:p>
          <a:p>
            <a:pPr marL="0" indent="0">
              <a:buNone/>
            </a:pPr>
            <a:r>
              <a:rPr lang="en-US" sz="2800" dirty="0">
                <a:solidFill>
                  <a:schemeClr val="tx1"/>
                </a:solidFill>
              </a:rPr>
              <a:t>Now they return without Him and when asked why they didn’t bring Him, they replied, </a:t>
            </a:r>
            <a:r>
              <a:rPr lang="en-US" sz="2800" i="1" dirty="0">
                <a:solidFill>
                  <a:schemeClr val="tx1"/>
                </a:solidFill>
              </a:rPr>
              <a:t>“</a:t>
            </a:r>
            <a:r>
              <a:rPr lang="en-US" sz="2800" b="1" i="1" dirty="0">
                <a:solidFill>
                  <a:schemeClr val="tx1"/>
                </a:solidFill>
              </a:rPr>
              <a:t>Never has a man spoken the way this man speaks</a:t>
            </a:r>
            <a:r>
              <a:rPr lang="en-US" sz="2800" i="1" dirty="0">
                <a:solidFill>
                  <a:schemeClr val="tx1"/>
                </a:solidFill>
              </a:rPr>
              <a:t>.”</a:t>
            </a:r>
            <a:r>
              <a:rPr lang="en-US" sz="2800" b="1" i="1" dirty="0">
                <a:solidFill>
                  <a:schemeClr val="tx1"/>
                </a:solidFill>
              </a:rPr>
              <a:t> </a:t>
            </a:r>
            <a:br>
              <a:rPr lang="en-US" sz="2800" b="1" i="1" dirty="0">
                <a:solidFill>
                  <a:schemeClr val="tx1"/>
                </a:solidFill>
              </a:rPr>
            </a:br>
            <a:r>
              <a:rPr lang="en-US" sz="2800" dirty="0">
                <a:solidFill>
                  <a:schemeClr val="tx1"/>
                </a:solidFill>
              </a:rPr>
              <a:t>(John 7:46; cf. Matthew 7:28)</a:t>
            </a:r>
          </a:p>
          <a:p>
            <a:pPr marL="0" indent="0">
              <a:buNone/>
            </a:pPr>
            <a:r>
              <a:rPr lang="en-US" sz="2800" dirty="0">
                <a:solidFill>
                  <a:schemeClr val="tx1"/>
                </a:solidFill>
              </a:rPr>
              <a:t>What </a:t>
            </a:r>
            <a:r>
              <a:rPr lang="en-US" sz="2800" i="1" dirty="0">
                <a:solidFill>
                  <a:schemeClr val="tx1"/>
                </a:solidFill>
              </a:rPr>
              <a:t>“</a:t>
            </a:r>
            <a:r>
              <a:rPr lang="en-US" sz="2800" b="1" i="1" dirty="0">
                <a:solidFill>
                  <a:schemeClr val="tx1"/>
                </a:solidFill>
              </a:rPr>
              <a:t>way</a:t>
            </a:r>
            <a:r>
              <a:rPr lang="en-US" sz="2800" i="1" dirty="0">
                <a:solidFill>
                  <a:schemeClr val="tx1"/>
                </a:solidFill>
              </a:rPr>
              <a:t>”</a:t>
            </a:r>
            <a:r>
              <a:rPr lang="en-US" sz="2800" dirty="0">
                <a:solidFill>
                  <a:schemeClr val="tx1"/>
                </a:solidFill>
              </a:rPr>
              <a:t> is that?</a:t>
            </a:r>
          </a:p>
          <a:p>
            <a:pPr marL="0" indent="0">
              <a:buNone/>
            </a:pPr>
            <a:r>
              <a:rPr lang="en-US" sz="2800" dirty="0">
                <a:solidFill>
                  <a:schemeClr val="tx1"/>
                </a:solidFill>
              </a:rPr>
              <a:t>(Matthew 7:28-29; Luke 4:22; John 18:20; 7:17)</a:t>
            </a:r>
          </a:p>
        </p:txBody>
      </p:sp>
      <p:sp>
        <p:nvSpPr>
          <p:cNvPr id="6" name="Title 1">
            <a:extLst>
              <a:ext uri="{FF2B5EF4-FFF2-40B4-BE49-F238E27FC236}">
                <a16:creationId xmlns:a16="http://schemas.microsoft.com/office/drawing/2014/main" id="{F2B1F0B0-5FA9-47F6-A1B8-7E203B848BB2}"/>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7:32-52</a:t>
            </a:r>
            <a:endParaRPr lang="en-US" dirty="0">
              <a:solidFill>
                <a:schemeClr val="tx1"/>
              </a:solidFill>
            </a:endParaRPr>
          </a:p>
        </p:txBody>
      </p:sp>
    </p:spTree>
    <p:extLst>
      <p:ext uri="{BB962C8B-B14F-4D97-AF65-F5344CB8AC3E}">
        <p14:creationId xmlns:p14="http://schemas.microsoft.com/office/powerpoint/2010/main" val="207828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4366580"/>
          </a:xfrm>
        </p:spPr>
        <p:txBody>
          <a:bodyPr>
            <a:spAutoFit/>
          </a:bodyPr>
          <a:lstStyle/>
          <a:p>
            <a:pPr marL="0" indent="0">
              <a:buNone/>
            </a:pPr>
            <a:r>
              <a:rPr lang="en-US" sz="2600" i="1" dirty="0">
                <a:solidFill>
                  <a:schemeClr val="tx1"/>
                </a:solidFill>
              </a:rPr>
              <a:t>“Do not judge according to appearance, but </a:t>
            </a:r>
            <a:r>
              <a:rPr lang="en-US" sz="2600" b="1" i="1" dirty="0">
                <a:solidFill>
                  <a:schemeClr val="tx1"/>
                </a:solidFill>
              </a:rPr>
              <a:t>judge with righteous judgment</a:t>
            </a:r>
            <a:r>
              <a:rPr lang="en-US" sz="2600" i="1" dirty="0">
                <a:solidFill>
                  <a:schemeClr val="tx1"/>
                </a:solidFill>
              </a:rPr>
              <a:t>.” (</a:t>
            </a:r>
            <a:r>
              <a:rPr lang="en-US" sz="2600" dirty="0">
                <a:solidFill>
                  <a:schemeClr val="tx1"/>
                </a:solidFill>
              </a:rPr>
              <a:t>John 7:24)</a:t>
            </a:r>
          </a:p>
          <a:p>
            <a:pPr marL="0" indent="0">
              <a:buNone/>
            </a:pPr>
            <a:r>
              <a:rPr lang="en-US" sz="2600" i="1" dirty="0">
                <a:solidFill>
                  <a:schemeClr val="tx1"/>
                </a:solidFill>
              </a:rPr>
              <a:t>“</a:t>
            </a:r>
            <a:r>
              <a:rPr lang="en-US" sz="2600" b="1" i="1" dirty="0">
                <a:solidFill>
                  <a:schemeClr val="tx1"/>
                </a:solidFill>
              </a:rPr>
              <a:t>Not</a:t>
            </a:r>
            <a:r>
              <a:rPr lang="en-US" sz="2600" i="1" dirty="0">
                <a:solidFill>
                  <a:schemeClr val="tx1"/>
                </a:solidFill>
              </a:rPr>
              <a:t> … </a:t>
            </a:r>
            <a:r>
              <a:rPr lang="en-US" sz="2600" b="1" i="1" dirty="0">
                <a:solidFill>
                  <a:schemeClr val="tx1"/>
                </a:solidFill>
              </a:rPr>
              <a:t>according to appearance</a:t>
            </a:r>
            <a:r>
              <a:rPr lang="en-US" sz="2600" i="1" dirty="0">
                <a:solidFill>
                  <a:schemeClr val="tx1"/>
                </a:solidFill>
              </a:rPr>
              <a:t> …”</a:t>
            </a:r>
            <a:r>
              <a:rPr lang="en-US" sz="2600" dirty="0">
                <a:solidFill>
                  <a:schemeClr val="tx1"/>
                </a:solidFill>
              </a:rPr>
              <a:t> – Of who?</a:t>
            </a:r>
          </a:p>
          <a:p>
            <a:pPr marL="0" indent="0">
              <a:buNone/>
            </a:pPr>
            <a:r>
              <a:rPr lang="en-US" sz="2600" dirty="0">
                <a:solidFill>
                  <a:schemeClr val="tx1"/>
                </a:solidFill>
              </a:rPr>
              <a:t>Judge – to distinguish or separate. (Matthew 7:1-2)</a:t>
            </a:r>
          </a:p>
          <a:p>
            <a:pPr marL="0" indent="0">
              <a:buNone/>
            </a:pPr>
            <a:r>
              <a:rPr lang="en-US" sz="2600" dirty="0">
                <a:solidFill>
                  <a:schemeClr val="tx1"/>
                </a:solidFill>
              </a:rPr>
              <a:t>We </a:t>
            </a:r>
            <a:r>
              <a:rPr lang="en-US" sz="2600" b="1" dirty="0">
                <a:solidFill>
                  <a:schemeClr val="tx1"/>
                </a:solidFill>
              </a:rPr>
              <a:t>must exercise</a:t>
            </a:r>
            <a:r>
              <a:rPr lang="en-US" sz="2600" dirty="0">
                <a:solidFill>
                  <a:schemeClr val="tx1"/>
                </a:solidFill>
              </a:rPr>
              <a:t> </a:t>
            </a:r>
            <a:r>
              <a:rPr lang="en-US" sz="2600" i="1" dirty="0">
                <a:solidFill>
                  <a:schemeClr val="tx1"/>
                </a:solidFill>
              </a:rPr>
              <a:t>“</a:t>
            </a:r>
            <a:r>
              <a:rPr lang="en-US" sz="2600" b="1" i="1" dirty="0">
                <a:solidFill>
                  <a:schemeClr val="tx1"/>
                </a:solidFill>
              </a:rPr>
              <a:t>righteous judgment</a:t>
            </a:r>
            <a:r>
              <a:rPr lang="en-US" sz="2600" i="1" dirty="0">
                <a:solidFill>
                  <a:schemeClr val="tx1"/>
                </a:solidFill>
              </a:rPr>
              <a:t>”</a:t>
            </a:r>
            <a:r>
              <a:rPr lang="en-US" sz="2600" dirty="0">
                <a:solidFill>
                  <a:schemeClr val="tx1"/>
                </a:solidFill>
              </a:rPr>
              <a:t> </a:t>
            </a:r>
            <a:br>
              <a:rPr lang="en-US" sz="2600" dirty="0">
                <a:solidFill>
                  <a:schemeClr val="tx1"/>
                </a:solidFill>
              </a:rPr>
            </a:br>
            <a:r>
              <a:rPr lang="en-US" sz="2600" dirty="0">
                <a:solidFill>
                  <a:schemeClr val="tx1"/>
                </a:solidFill>
              </a:rPr>
              <a:t>(Acts 15:19; Deuteronomy 16:18) by learning and applying God’s </a:t>
            </a:r>
            <a:r>
              <a:rPr lang="en-US" sz="2600" i="1" dirty="0">
                <a:solidFill>
                  <a:schemeClr val="tx1"/>
                </a:solidFill>
              </a:rPr>
              <a:t>“righteous judgements.”</a:t>
            </a:r>
            <a:br>
              <a:rPr lang="en-US" sz="2600" dirty="0">
                <a:solidFill>
                  <a:schemeClr val="tx1"/>
                </a:solidFill>
              </a:rPr>
            </a:br>
            <a:r>
              <a:rPr lang="en-US" sz="2600" dirty="0">
                <a:solidFill>
                  <a:schemeClr val="tx1"/>
                </a:solidFill>
              </a:rPr>
              <a:t>(Psalms 119:7)</a:t>
            </a:r>
          </a:p>
          <a:p>
            <a:pPr marL="0" indent="0">
              <a:buNone/>
            </a:pPr>
            <a:r>
              <a:rPr lang="en-US" sz="2600" dirty="0">
                <a:solidFill>
                  <a:schemeClr val="tx1"/>
                </a:solidFill>
              </a:rPr>
              <a:t>We need to </a:t>
            </a:r>
            <a:r>
              <a:rPr lang="en-US" sz="2600" i="1" dirty="0">
                <a:solidFill>
                  <a:schemeClr val="tx1"/>
                </a:solidFill>
              </a:rPr>
              <a:t>“</a:t>
            </a:r>
            <a:r>
              <a:rPr lang="en-US" sz="2600" b="1" i="1" dirty="0">
                <a:solidFill>
                  <a:schemeClr val="tx1"/>
                </a:solidFill>
              </a:rPr>
              <a:t>cry for discernment</a:t>
            </a:r>
            <a:r>
              <a:rPr lang="en-US" sz="2600" i="1" dirty="0">
                <a:solidFill>
                  <a:schemeClr val="tx1"/>
                </a:solidFill>
              </a:rPr>
              <a:t>”</a:t>
            </a:r>
            <a:r>
              <a:rPr lang="en-US" sz="2600" dirty="0">
                <a:solidFill>
                  <a:schemeClr val="tx1"/>
                </a:solidFill>
              </a:rPr>
              <a:t> (Proverbs 2:3; </a:t>
            </a:r>
            <a:br>
              <a:rPr lang="en-US" sz="2600" dirty="0">
                <a:solidFill>
                  <a:schemeClr val="tx1"/>
                </a:solidFill>
              </a:rPr>
            </a:br>
            <a:r>
              <a:rPr lang="en-US" sz="2600" dirty="0">
                <a:solidFill>
                  <a:schemeClr val="tx1"/>
                </a:solidFill>
              </a:rPr>
              <a:t>1 Kings 3:9; Hebrews 5:14)</a:t>
            </a:r>
          </a:p>
        </p:txBody>
      </p:sp>
    </p:spTree>
    <p:extLst>
      <p:ext uri="{BB962C8B-B14F-4D97-AF65-F5344CB8AC3E}">
        <p14:creationId xmlns:p14="http://schemas.microsoft.com/office/powerpoint/2010/main" val="23743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46448" y="1695450"/>
            <a:ext cx="8210939" cy="4899483"/>
          </a:xfrm>
        </p:spPr>
        <p:txBody>
          <a:bodyPr>
            <a:spAutoFit/>
          </a:bodyPr>
          <a:lstStyle/>
          <a:p>
            <a:pPr marL="0" indent="0">
              <a:buNone/>
            </a:pPr>
            <a:r>
              <a:rPr lang="en-US" sz="3200" dirty="0">
                <a:solidFill>
                  <a:schemeClr val="tx1"/>
                </a:solidFill>
              </a:rPr>
              <a:t>What types of judgment are forbidden?</a:t>
            </a:r>
          </a:p>
          <a:p>
            <a:r>
              <a:rPr lang="en-US" sz="3200" b="1" dirty="0">
                <a:solidFill>
                  <a:schemeClr val="tx1"/>
                </a:solidFill>
              </a:rPr>
              <a:t>Hypocritical</a:t>
            </a:r>
            <a:r>
              <a:rPr lang="en-US" sz="3200" dirty="0">
                <a:solidFill>
                  <a:schemeClr val="tx1"/>
                </a:solidFill>
              </a:rPr>
              <a:t> (Matthew 7:1-2; </a:t>
            </a:r>
            <a:br>
              <a:rPr lang="en-US" sz="3200" dirty="0">
                <a:solidFill>
                  <a:schemeClr val="tx1"/>
                </a:solidFill>
              </a:rPr>
            </a:br>
            <a:r>
              <a:rPr lang="en-US" sz="3200" dirty="0">
                <a:solidFill>
                  <a:schemeClr val="tx1"/>
                </a:solidFill>
              </a:rPr>
              <a:t>Romans 2:1ff)</a:t>
            </a:r>
          </a:p>
          <a:p>
            <a:r>
              <a:rPr lang="en-US" sz="3200" b="1" dirty="0">
                <a:solidFill>
                  <a:schemeClr val="tx1"/>
                </a:solidFill>
              </a:rPr>
              <a:t>Ignorant</a:t>
            </a:r>
            <a:r>
              <a:rPr lang="en-US" sz="3200" dirty="0">
                <a:solidFill>
                  <a:schemeClr val="tx1"/>
                </a:solidFill>
              </a:rPr>
              <a:t> (1 Timothy 1:7; Proverbs 18:13; Joshua 22:10ff)</a:t>
            </a:r>
          </a:p>
          <a:p>
            <a:r>
              <a:rPr lang="en-US" sz="3200" b="1" dirty="0">
                <a:solidFill>
                  <a:schemeClr val="tx1"/>
                </a:solidFill>
              </a:rPr>
              <a:t>Rash</a:t>
            </a:r>
            <a:r>
              <a:rPr lang="en-US" sz="3200" dirty="0">
                <a:solidFill>
                  <a:schemeClr val="tx1"/>
                </a:solidFill>
              </a:rPr>
              <a:t> (Proverbs 20:25; James 1:19; </a:t>
            </a:r>
            <a:br>
              <a:rPr lang="en-US" sz="3200" dirty="0">
                <a:solidFill>
                  <a:schemeClr val="tx1"/>
                </a:solidFill>
              </a:rPr>
            </a:br>
            <a:r>
              <a:rPr lang="en-US" sz="3200" dirty="0">
                <a:solidFill>
                  <a:schemeClr val="tx1"/>
                </a:solidFill>
              </a:rPr>
              <a:t>Acts 21:27-29)</a:t>
            </a:r>
          </a:p>
          <a:p>
            <a:r>
              <a:rPr lang="en-US" sz="3200" b="1" dirty="0">
                <a:solidFill>
                  <a:schemeClr val="tx1"/>
                </a:solidFill>
              </a:rPr>
              <a:t>Where liberty is granted </a:t>
            </a:r>
            <a:r>
              <a:rPr lang="en-US" sz="3200" dirty="0">
                <a:solidFill>
                  <a:schemeClr val="tx1"/>
                </a:solidFill>
              </a:rPr>
              <a:t>(Romans 14)</a:t>
            </a:r>
          </a:p>
          <a:p>
            <a:r>
              <a:rPr lang="en-US" sz="3200" b="1" dirty="0">
                <a:solidFill>
                  <a:schemeClr val="tx1"/>
                </a:solidFill>
              </a:rPr>
              <a:t>Superficial</a:t>
            </a:r>
            <a:r>
              <a:rPr lang="en-US" sz="3200" dirty="0">
                <a:solidFill>
                  <a:schemeClr val="tx1"/>
                </a:solidFill>
              </a:rPr>
              <a:t> (1 Samuel 16:7; Matthew 7:20)</a:t>
            </a:r>
          </a:p>
        </p:txBody>
      </p:sp>
      <p:sp>
        <p:nvSpPr>
          <p:cNvPr id="6" name="Title 1">
            <a:extLst>
              <a:ext uri="{FF2B5EF4-FFF2-40B4-BE49-F238E27FC236}">
                <a16:creationId xmlns:a16="http://schemas.microsoft.com/office/drawing/2014/main" id="{B5417D4D-8540-4183-8D82-426BC7BD41DC}"/>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141150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03970"/>
            <a:ext cx="8182634" cy="2663230"/>
          </a:xfrm>
        </p:spPr>
        <p:txBody>
          <a:bodyPr>
            <a:spAutoFit/>
          </a:bodyPr>
          <a:lstStyle/>
          <a:p>
            <a:pPr marL="0" indent="0">
              <a:buNone/>
            </a:pPr>
            <a:r>
              <a:rPr lang="en-US" sz="3200" dirty="0">
                <a:solidFill>
                  <a:schemeClr val="tx1"/>
                </a:solidFill>
              </a:rPr>
              <a:t>John 7:25-31 – Division over Jesus</a:t>
            </a:r>
          </a:p>
          <a:p>
            <a:r>
              <a:rPr lang="en-US" sz="3200" dirty="0">
                <a:solidFill>
                  <a:schemeClr val="tx1"/>
                </a:solidFill>
              </a:rPr>
              <a:t>Jesus was </a:t>
            </a:r>
            <a:r>
              <a:rPr lang="en-US" sz="3200" i="1" dirty="0">
                <a:solidFill>
                  <a:schemeClr val="tx1"/>
                </a:solidFill>
              </a:rPr>
              <a:t>“</a:t>
            </a:r>
            <a:r>
              <a:rPr lang="en-US" sz="3200" b="1" i="1" dirty="0">
                <a:solidFill>
                  <a:schemeClr val="tx1"/>
                </a:solidFill>
              </a:rPr>
              <a:t>speaking openly</a:t>
            </a:r>
            <a:r>
              <a:rPr lang="en-US" sz="3200" i="1" dirty="0">
                <a:solidFill>
                  <a:schemeClr val="tx1"/>
                </a:solidFill>
              </a:rPr>
              <a:t>.”</a:t>
            </a:r>
            <a:endParaRPr lang="en-US" sz="3200" dirty="0">
              <a:solidFill>
                <a:schemeClr val="tx1"/>
              </a:solidFill>
            </a:endParaRPr>
          </a:p>
          <a:p>
            <a:r>
              <a:rPr lang="en-US" sz="3200" dirty="0">
                <a:solidFill>
                  <a:schemeClr val="tx1"/>
                </a:solidFill>
              </a:rPr>
              <a:t>Aware of the efforts to kill Jesus some wondered why He was being allowed to continue to preach.</a:t>
            </a:r>
          </a:p>
        </p:txBody>
      </p:sp>
      <p:sp>
        <p:nvSpPr>
          <p:cNvPr id="6" name="Title 1">
            <a:extLst>
              <a:ext uri="{FF2B5EF4-FFF2-40B4-BE49-F238E27FC236}">
                <a16:creationId xmlns:a16="http://schemas.microsoft.com/office/drawing/2014/main" id="{4699C9AC-C54F-4BBD-ABEE-193B0555F9F4}"/>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74396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597159" y="1548882"/>
            <a:ext cx="8470641" cy="5093189"/>
          </a:xfrm>
        </p:spPr>
        <p:txBody>
          <a:bodyPr wrap="square">
            <a:spAutoFit/>
          </a:bodyPr>
          <a:lstStyle/>
          <a:p>
            <a:pPr marL="0" indent="0">
              <a:buNone/>
            </a:pPr>
            <a:r>
              <a:rPr lang="en-US" sz="2600" i="1" dirty="0">
                <a:solidFill>
                  <a:schemeClr val="tx1"/>
                </a:solidFill>
              </a:rPr>
              <a:t>“</a:t>
            </a:r>
            <a:r>
              <a:rPr lang="en-US" sz="2600" b="1" i="1" dirty="0">
                <a:solidFill>
                  <a:schemeClr val="tx1"/>
                </a:solidFill>
              </a:rPr>
              <a:t>Can it be that the authorities really know that this is the Christ?</a:t>
            </a:r>
            <a:r>
              <a:rPr lang="en-US" sz="2600" i="1" dirty="0">
                <a:solidFill>
                  <a:schemeClr val="tx1"/>
                </a:solidFill>
              </a:rPr>
              <a:t>”</a:t>
            </a:r>
            <a:r>
              <a:rPr lang="en-US" sz="2600" dirty="0">
                <a:solidFill>
                  <a:schemeClr val="tx1"/>
                </a:solidFill>
              </a:rPr>
              <a:t> (Verse 26; ESV)</a:t>
            </a:r>
          </a:p>
          <a:p>
            <a:r>
              <a:rPr lang="en-US" sz="2600" u="sng" dirty="0">
                <a:solidFill>
                  <a:schemeClr val="tx1"/>
                </a:solidFill>
              </a:rPr>
              <a:t>On one hand</a:t>
            </a:r>
            <a:r>
              <a:rPr lang="en-US" sz="2600" dirty="0">
                <a:solidFill>
                  <a:schemeClr val="tx1"/>
                </a:solidFill>
              </a:rPr>
              <a:t>: </a:t>
            </a:r>
            <a:r>
              <a:rPr lang="en-US" sz="2600" i="1" dirty="0">
                <a:solidFill>
                  <a:schemeClr val="tx1"/>
                </a:solidFill>
              </a:rPr>
              <a:t>“… we know where this man comes from, and when the Christ appears, no one will know where he comes from.”</a:t>
            </a:r>
            <a:r>
              <a:rPr lang="en-US" sz="2600" dirty="0">
                <a:solidFill>
                  <a:schemeClr val="tx1"/>
                </a:solidFill>
              </a:rPr>
              <a:t> (verse 27)</a:t>
            </a:r>
          </a:p>
          <a:p>
            <a:pPr lvl="1"/>
            <a:r>
              <a:rPr lang="en-US" sz="2600" i="0" dirty="0">
                <a:solidFill>
                  <a:schemeClr val="tx1"/>
                </a:solidFill>
              </a:rPr>
              <a:t>Not factual (Micah 5:2) and not from God.</a:t>
            </a:r>
          </a:p>
          <a:p>
            <a:pPr lvl="1"/>
            <a:r>
              <a:rPr lang="en-US" sz="2600" i="0" dirty="0">
                <a:solidFill>
                  <a:schemeClr val="tx1"/>
                </a:solidFill>
              </a:rPr>
              <a:t>John 6:42; 8:14</a:t>
            </a:r>
          </a:p>
          <a:p>
            <a:r>
              <a:rPr lang="en-US" sz="2600" u="sng" dirty="0">
                <a:solidFill>
                  <a:schemeClr val="tx1"/>
                </a:solidFill>
              </a:rPr>
              <a:t>On the other hand</a:t>
            </a:r>
            <a:r>
              <a:rPr lang="en-US" sz="2600" dirty="0">
                <a:solidFill>
                  <a:schemeClr val="tx1"/>
                </a:solidFill>
              </a:rPr>
              <a:t>: </a:t>
            </a:r>
            <a:r>
              <a:rPr lang="en-US" sz="2600" i="1" dirty="0">
                <a:solidFill>
                  <a:schemeClr val="tx1"/>
                </a:solidFill>
              </a:rPr>
              <a:t>“… when the Christ appears, </a:t>
            </a:r>
            <a:r>
              <a:rPr lang="en-US" sz="2600" b="1" i="1" dirty="0">
                <a:solidFill>
                  <a:schemeClr val="tx1"/>
                </a:solidFill>
              </a:rPr>
              <a:t>will He do more signs than this man has done?</a:t>
            </a:r>
            <a:r>
              <a:rPr lang="en-US" sz="2600" i="1" dirty="0">
                <a:solidFill>
                  <a:schemeClr val="tx1"/>
                </a:solidFill>
              </a:rPr>
              <a:t>” </a:t>
            </a:r>
            <a:r>
              <a:rPr lang="en-US" sz="2600" dirty="0">
                <a:solidFill>
                  <a:schemeClr val="tx1"/>
                </a:solidFill>
              </a:rPr>
              <a:t>(verse 31; </a:t>
            </a:r>
            <a:r>
              <a:rPr lang="en-US" dirty="0">
                <a:solidFill>
                  <a:schemeClr val="tx1"/>
                </a:solidFill>
              </a:rPr>
              <a:t>ESV</a:t>
            </a:r>
            <a:r>
              <a:rPr lang="en-US" sz="2600" dirty="0">
                <a:solidFill>
                  <a:schemeClr val="tx1"/>
                </a:solidFill>
              </a:rPr>
              <a:t>)</a:t>
            </a:r>
          </a:p>
          <a:p>
            <a:pPr lvl="1"/>
            <a:r>
              <a:rPr lang="en-US" sz="2600" i="0" dirty="0">
                <a:solidFill>
                  <a:schemeClr val="tx1"/>
                </a:solidFill>
              </a:rPr>
              <a:t>How much evidence do we need? (Matthew 11:4-6; cf. Matthew 12:23; John 12:37ff; Isaiah 35:5-6)</a:t>
            </a:r>
            <a:endParaRPr lang="en-US" sz="2600" dirty="0">
              <a:solidFill>
                <a:schemeClr val="tx1"/>
              </a:solidFill>
            </a:endParaRPr>
          </a:p>
        </p:txBody>
      </p:sp>
      <p:sp>
        <p:nvSpPr>
          <p:cNvPr id="6" name="Title 1">
            <a:extLst>
              <a:ext uri="{FF2B5EF4-FFF2-40B4-BE49-F238E27FC236}">
                <a16:creationId xmlns:a16="http://schemas.microsoft.com/office/drawing/2014/main" id="{1A09DEF2-F67B-472F-A298-0548F4328D9E}"/>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294151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5118196"/>
          </a:xfrm>
        </p:spPr>
        <p:txBody>
          <a:bodyPr>
            <a:spAutoFit/>
          </a:bodyPr>
          <a:lstStyle/>
          <a:p>
            <a:pPr marL="0" indent="0">
              <a:buNone/>
            </a:pPr>
            <a:r>
              <a:rPr lang="en-US" sz="2400" i="1" dirty="0">
                <a:solidFill>
                  <a:schemeClr val="tx1"/>
                </a:solidFill>
              </a:rPr>
              <a:t>“Then </a:t>
            </a:r>
            <a:r>
              <a:rPr lang="en-US" sz="2400" b="1" i="1" dirty="0">
                <a:solidFill>
                  <a:schemeClr val="tx1"/>
                </a:solidFill>
              </a:rPr>
              <a:t>Jesus cried out in the temple</a:t>
            </a:r>
            <a:r>
              <a:rPr lang="en-US" sz="2400" i="1" dirty="0">
                <a:solidFill>
                  <a:schemeClr val="tx1"/>
                </a:solidFill>
              </a:rPr>
              <a:t>, teaching and saying, ‘</a:t>
            </a:r>
            <a:r>
              <a:rPr lang="en-US" sz="2400" b="1" i="1" dirty="0">
                <a:solidFill>
                  <a:schemeClr val="tx1"/>
                </a:solidFill>
              </a:rPr>
              <a:t>You both know Me </a:t>
            </a:r>
            <a:r>
              <a:rPr lang="en-US" sz="2400" i="1" dirty="0">
                <a:solidFill>
                  <a:schemeClr val="tx1"/>
                </a:solidFill>
              </a:rPr>
              <a:t>and know </a:t>
            </a:r>
            <a:r>
              <a:rPr lang="en-US" sz="2400" b="1" i="1" dirty="0">
                <a:solidFill>
                  <a:schemeClr val="tx1"/>
                </a:solidFill>
              </a:rPr>
              <a:t>where I am from</a:t>
            </a:r>
            <a:r>
              <a:rPr lang="en-US" sz="2400" i="1" dirty="0">
                <a:solidFill>
                  <a:schemeClr val="tx1"/>
                </a:solidFill>
              </a:rPr>
              <a:t>; and </a:t>
            </a:r>
            <a:r>
              <a:rPr lang="en-US" sz="2400" b="1" i="1" dirty="0">
                <a:solidFill>
                  <a:schemeClr val="tx1"/>
                </a:solidFill>
              </a:rPr>
              <a:t>I have not come of Myself</a:t>
            </a:r>
            <a:r>
              <a:rPr lang="en-US" sz="2400" i="1" dirty="0">
                <a:solidFill>
                  <a:schemeClr val="tx1"/>
                </a:solidFill>
              </a:rPr>
              <a:t>, but He who sent Me is true, whom you do not know. </a:t>
            </a:r>
            <a:r>
              <a:rPr lang="en-US" sz="2400" b="1" i="1" dirty="0">
                <a:solidFill>
                  <a:schemeClr val="tx1"/>
                </a:solidFill>
              </a:rPr>
              <a:t>I know Him, because I am from Him, and He sent Me</a:t>
            </a:r>
            <a:r>
              <a:rPr lang="en-US" sz="2400" i="1" dirty="0">
                <a:solidFill>
                  <a:schemeClr val="tx1"/>
                </a:solidFill>
              </a:rPr>
              <a:t>.’”</a:t>
            </a:r>
            <a:r>
              <a:rPr lang="en-US" sz="2400" dirty="0">
                <a:solidFill>
                  <a:schemeClr val="tx1"/>
                </a:solidFill>
              </a:rPr>
              <a:t> (John 7:28-29)</a:t>
            </a:r>
          </a:p>
          <a:p>
            <a:pPr marL="0" indent="0">
              <a:buNone/>
            </a:pPr>
            <a:r>
              <a:rPr lang="en-US" sz="2400" i="1" dirty="0">
                <a:solidFill>
                  <a:schemeClr val="tx1"/>
                </a:solidFill>
              </a:rPr>
              <a:t>“</a:t>
            </a:r>
            <a:r>
              <a:rPr lang="en-US" sz="2400" b="1" i="1" dirty="0">
                <a:solidFill>
                  <a:schemeClr val="tx1"/>
                </a:solidFill>
              </a:rPr>
              <a:t>Jesus cried out </a:t>
            </a:r>
            <a:r>
              <a:rPr lang="en-US" sz="2400" i="1" dirty="0">
                <a:solidFill>
                  <a:schemeClr val="tx1"/>
                </a:solidFill>
              </a:rPr>
              <a:t>…” </a:t>
            </a:r>
            <a:r>
              <a:rPr lang="en-US" sz="2400" dirty="0">
                <a:solidFill>
                  <a:schemeClr val="tx1"/>
                </a:solidFill>
              </a:rPr>
              <a:t>– (John 12:44; remember the context) Note that Jesus is still </a:t>
            </a:r>
            <a:r>
              <a:rPr lang="en-US" sz="2400" i="1" dirty="0">
                <a:solidFill>
                  <a:schemeClr val="tx1"/>
                </a:solidFill>
              </a:rPr>
              <a:t>“</a:t>
            </a:r>
            <a:r>
              <a:rPr lang="en-US" sz="2400" b="1" i="1" dirty="0">
                <a:solidFill>
                  <a:schemeClr val="tx1"/>
                </a:solidFill>
              </a:rPr>
              <a:t>teaching</a:t>
            </a:r>
            <a:r>
              <a:rPr lang="en-US" sz="2400" i="1" dirty="0">
                <a:solidFill>
                  <a:schemeClr val="tx1"/>
                </a:solidFill>
              </a:rPr>
              <a:t>.”</a:t>
            </a:r>
            <a:endParaRPr lang="en-US" sz="2400" dirty="0">
              <a:solidFill>
                <a:schemeClr val="tx1"/>
              </a:solidFill>
            </a:endParaRPr>
          </a:p>
          <a:p>
            <a:pPr marL="0" indent="0">
              <a:buNone/>
            </a:pPr>
            <a:r>
              <a:rPr lang="en-US" sz="2400" dirty="0">
                <a:solidFill>
                  <a:schemeClr val="tx1"/>
                </a:solidFill>
              </a:rPr>
              <a:t>How do they </a:t>
            </a:r>
            <a:r>
              <a:rPr lang="en-US" sz="2400" i="1" dirty="0">
                <a:solidFill>
                  <a:schemeClr val="tx1"/>
                </a:solidFill>
              </a:rPr>
              <a:t>“</a:t>
            </a:r>
            <a:r>
              <a:rPr lang="en-US" sz="2400" b="1" i="1" dirty="0">
                <a:solidFill>
                  <a:schemeClr val="tx1"/>
                </a:solidFill>
              </a:rPr>
              <a:t>know</a:t>
            </a:r>
            <a:r>
              <a:rPr lang="en-US" sz="2400" i="1" dirty="0">
                <a:solidFill>
                  <a:schemeClr val="tx1"/>
                </a:solidFill>
              </a:rPr>
              <a:t>”</a:t>
            </a:r>
            <a:r>
              <a:rPr lang="en-US" sz="2400" dirty="0">
                <a:solidFill>
                  <a:schemeClr val="tx1"/>
                </a:solidFill>
              </a:rPr>
              <a:t> Jesus? </a:t>
            </a:r>
            <a:r>
              <a:rPr lang="en-US" sz="2400" b="1" dirty="0">
                <a:solidFill>
                  <a:schemeClr val="tx1"/>
                </a:solidFill>
              </a:rPr>
              <a:t>From our study of His life so far, what should they/we know about Him?</a:t>
            </a:r>
          </a:p>
          <a:p>
            <a:pPr marL="0" indent="0">
              <a:buNone/>
            </a:pPr>
            <a:r>
              <a:rPr lang="en-US" sz="2400" b="1" dirty="0">
                <a:solidFill>
                  <a:schemeClr val="tx1"/>
                </a:solidFill>
              </a:rPr>
              <a:t>Our knowledge of the Father comes through the Son</a:t>
            </a:r>
            <a:r>
              <a:rPr lang="en-US" sz="2400" dirty="0">
                <a:solidFill>
                  <a:schemeClr val="tx1"/>
                </a:solidFill>
              </a:rPr>
              <a:t>. (Matthew 11:27; John 8:19; 10:36-38; 14:7; 17:25-26)</a:t>
            </a:r>
          </a:p>
          <a:p>
            <a:pPr marL="0" indent="0">
              <a:buNone/>
            </a:pPr>
            <a:r>
              <a:rPr lang="en-US" sz="2400" dirty="0">
                <a:solidFill>
                  <a:schemeClr val="tx1"/>
                </a:solidFill>
              </a:rPr>
              <a:t>Did they understand Jesus’ claim? </a:t>
            </a:r>
            <a:r>
              <a:rPr lang="en-US" sz="2400" i="1" dirty="0">
                <a:solidFill>
                  <a:schemeClr val="tx1"/>
                </a:solidFill>
              </a:rPr>
              <a:t>“</a:t>
            </a:r>
            <a:r>
              <a:rPr lang="en-US" sz="2400" b="1" i="1" dirty="0">
                <a:solidFill>
                  <a:schemeClr val="tx1"/>
                </a:solidFill>
              </a:rPr>
              <a:t>So they were seeking to seize Him</a:t>
            </a:r>
            <a:r>
              <a:rPr lang="en-US" sz="2400" i="1" dirty="0">
                <a:solidFill>
                  <a:schemeClr val="tx1"/>
                </a:solidFill>
              </a:rPr>
              <a:t> …” </a:t>
            </a:r>
            <a:r>
              <a:rPr lang="en-US" sz="2400" dirty="0">
                <a:solidFill>
                  <a:schemeClr val="tx1"/>
                </a:solidFill>
              </a:rPr>
              <a:t>(John 7:30)</a:t>
            </a:r>
          </a:p>
        </p:txBody>
      </p:sp>
      <p:sp>
        <p:nvSpPr>
          <p:cNvPr id="6" name="Title 1">
            <a:extLst>
              <a:ext uri="{FF2B5EF4-FFF2-40B4-BE49-F238E27FC236}">
                <a16:creationId xmlns:a16="http://schemas.microsoft.com/office/drawing/2014/main" id="{2A0B3912-7C9A-4198-9758-2732B6E4835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308569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7:32-52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73856"/>
            <a:ext cx="8182634" cy="5246436"/>
          </a:xfrm>
        </p:spPr>
        <p:txBody>
          <a:bodyPr>
            <a:spAutoFit/>
          </a:bodyPr>
          <a:lstStyle/>
          <a:p>
            <a:pPr marL="0" indent="0">
              <a:buNone/>
            </a:pPr>
            <a:r>
              <a:rPr lang="en-US" sz="2400" dirty="0">
                <a:solidFill>
                  <a:schemeClr val="tx1"/>
                </a:solidFill>
              </a:rPr>
              <a:t>The Pharisees heard the talk and </a:t>
            </a:r>
            <a:r>
              <a:rPr lang="en-US" sz="2400" i="1" dirty="0">
                <a:solidFill>
                  <a:schemeClr val="tx1"/>
                </a:solidFill>
              </a:rPr>
              <a:t>“</a:t>
            </a:r>
            <a:r>
              <a:rPr lang="en-US" sz="2400" b="1" i="1" dirty="0">
                <a:solidFill>
                  <a:schemeClr val="tx1"/>
                </a:solidFill>
              </a:rPr>
              <a:t>sent officers to seize Him</a:t>
            </a:r>
            <a:r>
              <a:rPr lang="en-US" sz="2400" i="1" dirty="0">
                <a:solidFill>
                  <a:schemeClr val="tx1"/>
                </a:solidFill>
              </a:rPr>
              <a:t>.”</a:t>
            </a:r>
            <a:r>
              <a:rPr lang="en-US" sz="2400" dirty="0">
                <a:solidFill>
                  <a:schemeClr val="tx1"/>
                </a:solidFill>
              </a:rPr>
              <a:t> (verse 32)</a:t>
            </a:r>
          </a:p>
          <a:p>
            <a:pPr marL="0" indent="0">
              <a:buNone/>
            </a:pPr>
            <a:r>
              <a:rPr lang="en-US" sz="2400" i="1" dirty="0">
                <a:solidFill>
                  <a:schemeClr val="tx1"/>
                </a:solidFill>
              </a:rPr>
              <a:t>“Therefore Jesus said, ‘</a:t>
            </a:r>
            <a:r>
              <a:rPr lang="en-US" sz="2400" b="1" i="1" dirty="0">
                <a:solidFill>
                  <a:schemeClr val="tx1"/>
                </a:solidFill>
              </a:rPr>
              <a:t>For a little while longer I am with you</a:t>
            </a:r>
            <a:r>
              <a:rPr lang="en-US" sz="2400" i="1" dirty="0">
                <a:solidFill>
                  <a:schemeClr val="tx1"/>
                </a:solidFill>
              </a:rPr>
              <a:t>, then I go to Him who sent Me. </a:t>
            </a:r>
            <a:r>
              <a:rPr lang="en-US" sz="2400" b="1" i="1" dirty="0">
                <a:solidFill>
                  <a:schemeClr val="tx1"/>
                </a:solidFill>
              </a:rPr>
              <a:t>You will seek Me, and will not find Me</a:t>
            </a:r>
            <a:r>
              <a:rPr lang="en-US" sz="2400" i="1" dirty="0">
                <a:solidFill>
                  <a:schemeClr val="tx1"/>
                </a:solidFill>
              </a:rPr>
              <a:t>; and </a:t>
            </a:r>
            <a:r>
              <a:rPr lang="en-US" sz="2400" b="1" i="1" dirty="0">
                <a:solidFill>
                  <a:schemeClr val="tx1"/>
                </a:solidFill>
              </a:rPr>
              <a:t>where I am, you cannot come</a:t>
            </a:r>
            <a:r>
              <a:rPr lang="en-US" sz="2400" i="1" dirty="0">
                <a:solidFill>
                  <a:schemeClr val="tx1"/>
                </a:solidFill>
              </a:rPr>
              <a:t>.’”</a:t>
            </a:r>
            <a:r>
              <a:rPr lang="en-US" sz="2400" dirty="0">
                <a:solidFill>
                  <a:schemeClr val="tx1"/>
                </a:solidFill>
              </a:rPr>
              <a:t> </a:t>
            </a:r>
            <a:br>
              <a:rPr lang="en-US" sz="2400" dirty="0">
                <a:solidFill>
                  <a:schemeClr val="tx1"/>
                </a:solidFill>
              </a:rPr>
            </a:br>
            <a:r>
              <a:rPr lang="en-US" sz="2400" dirty="0">
                <a:solidFill>
                  <a:schemeClr val="tx1"/>
                </a:solidFill>
              </a:rPr>
              <a:t>(John 7:33-34)</a:t>
            </a:r>
          </a:p>
          <a:p>
            <a:r>
              <a:rPr lang="en-US" sz="2400" dirty="0">
                <a:solidFill>
                  <a:schemeClr val="tx1"/>
                </a:solidFill>
              </a:rPr>
              <a:t>Jesus’ time was not yet (verse 30). He had </a:t>
            </a:r>
            <a:r>
              <a:rPr lang="en-US" sz="2400" i="1" dirty="0">
                <a:solidFill>
                  <a:schemeClr val="tx1"/>
                </a:solidFill>
              </a:rPr>
              <a:t>“</a:t>
            </a:r>
            <a:r>
              <a:rPr lang="en-US" sz="2400" b="1" i="1" dirty="0">
                <a:solidFill>
                  <a:schemeClr val="tx1"/>
                </a:solidFill>
              </a:rPr>
              <a:t>a little while longer</a:t>
            </a:r>
            <a:r>
              <a:rPr lang="en-US" sz="2400" i="1" dirty="0">
                <a:solidFill>
                  <a:schemeClr val="tx1"/>
                </a:solidFill>
              </a:rPr>
              <a:t>” </a:t>
            </a:r>
            <a:r>
              <a:rPr lang="en-US" sz="2400" dirty="0">
                <a:solidFill>
                  <a:schemeClr val="tx1"/>
                </a:solidFill>
              </a:rPr>
              <a:t>and no human plans would change that.</a:t>
            </a:r>
          </a:p>
          <a:p>
            <a:r>
              <a:rPr lang="en-US" sz="2400" dirty="0">
                <a:solidFill>
                  <a:schemeClr val="tx1"/>
                </a:solidFill>
              </a:rPr>
              <a:t>What were they seeking for? Why would they not find Him? Why could they not come where He was going? Why would they die in their sin? (John 8:21)</a:t>
            </a:r>
          </a:p>
          <a:p>
            <a:r>
              <a:rPr lang="en-US" sz="2400" dirty="0">
                <a:solidFill>
                  <a:schemeClr val="tx1"/>
                </a:solidFill>
              </a:rPr>
              <a:t>Consider the prophets. (Isaiah 55:6-7)</a:t>
            </a:r>
          </a:p>
          <a:p>
            <a:pPr marL="0" indent="0">
              <a:buNone/>
            </a:pPr>
            <a:r>
              <a:rPr lang="en-US" sz="2400" dirty="0">
                <a:solidFill>
                  <a:schemeClr val="tx1"/>
                </a:solidFill>
              </a:rPr>
              <a:t> More indication of their fleshly focus in verses 35-36.</a:t>
            </a:r>
          </a:p>
        </p:txBody>
      </p:sp>
    </p:spTree>
    <p:extLst>
      <p:ext uri="{BB962C8B-B14F-4D97-AF65-F5344CB8AC3E}">
        <p14:creationId xmlns:p14="http://schemas.microsoft.com/office/powerpoint/2010/main" val="309572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4642809"/>
          </a:xfrm>
        </p:spPr>
        <p:txBody>
          <a:bodyPr>
            <a:spAutoFit/>
          </a:bodyPr>
          <a:lstStyle/>
          <a:p>
            <a:pPr marL="0" indent="0">
              <a:buNone/>
            </a:pPr>
            <a:r>
              <a:rPr lang="en-US" sz="2400" i="1" dirty="0">
                <a:solidFill>
                  <a:schemeClr val="tx1"/>
                </a:solidFill>
              </a:rPr>
              <a:t>“Now on the last day, the great day of the feast, </a:t>
            </a:r>
            <a:r>
              <a:rPr lang="en-US" sz="2400" b="1" i="1" dirty="0">
                <a:solidFill>
                  <a:schemeClr val="tx1"/>
                </a:solidFill>
              </a:rPr>
              <a:t>Jesus stood and cried out</a:t>
            </a:r>
            <a:r>
              <a:rPr lang="en-US" sz="2400" i="1" dirty="0">
                <a:solidFill>
                  <a:schemeClr val="tx1"/>
                </a:solidFill>
              </a:rPr>
              <a:t>, saying, ‘</a:t>
            </a:r>
            <a:r>
              <a:rPr lang="en-US" sz="2400" b="1" i="1" dirty="0">
                <a:solidFill>
                  <a:schemeClr val="tx1"/>
                </a:solidFill>
              </a:rPr>
              <a:t>If anyone is thirsty, let him come to Me and drink</a:t>
            </a:r>
            <a:r>
              <a:rPr lang="en-US" sz="2400" i="1" dirty="0">
                <a:solidFill>
                  <a:schemeClr val="tx1"/>
                </a:solidFill>
              </a:rPr>
              <a:t>. He who believes in Me, as the Scripture said, ‘</a:t>
            </a:r>
            <a:r>
              <a:rPr lang="en-US" sz="2400" b="1" i="1" dirty="0">
                <a:solidFill>
                  <a:schemeClr val="tx1"/>
                </a:solidFill>
              </a:rPr>
              <a:t>From his innermost being will flow rivers of living water</a:t>
            </a:r>
            <a:r>
              <a:rPr lang="en-US" sz="2400" i="1" dirty="0">
                <a:solidFill>
                  <a:schemeClr val="tx1"/>
                </a:solidFill>
              </a:rPr>
              <a:t>.’” </a:t>
            </a:r>
            <a:r>
              <a:rPr lang="en-US" sz="2400" dirty="0">
                <a:solidFill>
                  <a:schemeClr val="tx1"/>
                </a:solidFill>
              </a:rPr>
              <a:t>(John 7:37-38)</a:t>
            </a:r>
          </a:p>
          <a:p>
            <a:pPr marL="0" indent="0">
              <a:buNone/>
            </a:pPr>
            <a:r>
              <a:rPr lang="en-US" sz="2400" i="1" dirty="0">
                <a:solidFill>
                  <a:schemeClr val="tx1"/>
                </a:solidFill>
              </a:rPr>
              <a:t>“</a:t>
            </a:r>
            <a:r>
              <a:rPr lang="en-US" sz="2400" b="1" i="1" dirty="0">
                <a:solidFill>
                  <a:schemeClr val="tx1"/>
                </a:solidFill>
              </a:rPr>
              <a:t>Jesus stood and cried out </a:t>
            </a:r>
            <a:r>
              <a:rPr lang="en-US" sz="2400" i="1" dirty="0">
                <a:solidFill>
                  <a:schemeClr val="tx1"/>
                </a:solidFill>
              </a:rPr>
              <a:t>…” </a:t>
            </a:r>
            <a:r>
              <a:rPr lang="en-US" sz="2400" dirty="0">
                <a:solidFill>
                  <a:schemeClr val="tx1"/>
                </a:solidFill>
              </a:rPr>
              <a:t>Can we imagine the pain and heartache of having “living water” to impart and no one willing to receive it.</a:t>
            </a:r>
          </a:p>
          <a:p>
            <a:pPr marL="0" indent="0">
              <a:buNone/>
            </a:pPr>
            <a:r>
              <a:rPr lang="en-US" sz="2400" i="1" dirty="0">
                <a:solidFill>
                  <a:schemeClr val="tx1"/>
                </a:solidFill>
              </a:rPr>
              <a:t>“</a:t>
            </a:r>
            <a:r>
              <a:rPr lang="en-US" sz="2400" b="1" i="1" dirty="0">
                <a:solidFill>
                  <a:schemeClr val="tx1"/>
                </a:solidFill>
              </a:rPr>
              <a:t>If anyone is thirsty, let him turn to Me and drink</a:t>
            </a:r>
            <a:r>
              <a:rPr lang="en-US" sz="2400" i="1" dirty="0">
                <a:solidFill>
                  <a:schemeClr val="tx1"/>
                </a:solidFill>
              </a:rPr>
              <a:t> …”</a:t>
            </a:r>
            <a:br>
              <a:rPr lang="en-US" sz="2400" i="1" dirty="0">
                <a:solidFill>
                  <a:schemeClr val="tx1"/>
                </a:solidFill>
              </a:rPr>
            </a:br>
            <a:r>
              <a:rPr lang="en-US" sz="2400" dirty="0">
                <a:solidFill>
                  <a:schemeClr val="tx1"/>
                </a:solidFill>
              </a:rPr>
              <a:t>(cf. Isaiah 55:1-3; cf. John 4:13-15; 6:35).</a:t>
            </a:r>
          </a:p>
          <a:p>
            <a:pPr marL="0" indent="0">
              <a:buNone/>
            </a:pPr>
            <a:r>
              <a:rPr lang="en-US" sz="2400" i="1" dirty="0">
                <a:solidFill>
                  <a:schemeClr val="tx1"/>
                </a:solidFill>
              </a:rPr>
              <a:t>“</a:t>
            </a:r>
            <a:r>
              <a:rPr lang="en-US" sz="2400" b="1" i="1" dirty="0">
                <a:solidFill>
                  <a:schemeClr val="tx1"/>
                </a:solidFill>
              </a:rPr>
              <a:t>This He spoke of the Spirit</a:t>
            </a:r>
            <a:r>
              <a:rPr lang="en-US" sz="2400" i="1" dirty="0">
                <a:solidFill>
                  <a:schemeClr val="tx1"/>
                </a:solidFill>
              </a:rPr>
              <a:t> …” </a:t>
            </a:r>
            <a:r>
              <a:rPr lang="en-US" sz="2400" dirty="0">
                <a:solidFill>
                  <a:schemeClr val="tx1"/>
                </a:solidFill>
              </a:rPr>
              <a:t>(John 7:39; cf. Joel 2:28; John 6:63, 68)</a:t>
            </a:r>
          </a:p>
        </p:txBody>
      </p:sp>
      <p:sp>
        <p:nvSpPr>
          <p:cNvPr id="6" name="Title 1">
            <a:extLst>
              <a:ext uri="{FF2B5EF4-FFF2-40B4-BE49-F238E27FC236}">
                <a16:creationId xmlns:a16="http://schemas.microsoft.com/office/drawing/2014/main" id="{59BC589B-23B6-4E1B-A9BF-12F4936DF43A}"/>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7:32-52</a:t>
            </a:r>
            <a:endParaRPr lang="en-US" dirty="0">
              <a:solidFill>
                <a:schemeClr val="tx1"/>
              </a:solidFill>
            </a:endParaRPr>
          </a:p>
        </p:txBody>
      </p:sp>
    </p:spTree>
    <p:extLst>
      <p:ext uri="{BB962C8B-B14F-4D97-AF65-F5344CB8AC3E}">
        <p14:creationId xmlns:p14="http://schemas.microsoft.com/office/powerpoint/2010/main" val="102868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284234" cy="4507196"/>
          </a:xfrm>
        </p:spPr>
        <p:txBody>
          <a:bodyPr wrap="square">
            <a:spAutoFit/>
          </a:bodyPr>
          <a:lstStyle/>
          <a:p>
            <a:pPr marL="0" indent="0">
              <a:buNone/>
            </a:pPr>
            <a:r>
              <a:rPr lang="en-US" sz="2800" dirty="0">
                <a:solidFill>
                  <a:schemeClr val="tx1"/>
                </a:solidFill>
              </a:rPr>
              <a:t>The division over Jesus – (John 7:40-44)</a:t>
            </a:r>
          </a:p>
          <a:p>
            <a:pPr marL="514350" indent="-514350">
              <a:buFont typeface="+mj-lt"/>
              <a:buAutoNum type="arabicPeriod"/>
            </a:pPr>
            <a:r>
              <a:rPr lang="en-US" sz="2800" i="1" dirty="0">
                <a:solidFill>
                  <a:schemeClr val="tx1"/>
                </a:solidFill>
              </a:rPr>
              <a:t>“</a:t>
            </a:r>
            <a:r>
              <a:rPr lang="en-US" sz="2800" b="1" i="1" dirty="0">
                <a:solidFill>
                  <a:schemeClr val="tx1"/>
                </a:solidFill>
              </a:rPr>
              <a:t>This certainly is the Prophet</a:t>
            </a:r>
            <a:r>
              <a:rPr lang="en-US" sz="2800" i="1" dirty="0">
                <a:solidFill>
                  <a:schemeClr val="tx1"/>
                </a:solidFill>
              </a:rPr>
              <a:t>.”</a:t>
            </a:r>
            <a:br>
              <a:rPr lang="en-US" sz="2800" dirty="0">
                <a:solidFill>
                  <a:schemeClr val="tx1"/>
                </a:solidFill>
              </a:rPr>
            </a:br>
            <a:r>
              <a:rPr lang="en-US" sz="2800" dirty="0">
                <a:solidFill>
                  <a:schemeClr val="tx1"/>
                </a:solidFill>
              </a:rPr>
              <a:t>(Deuteronomy 18:15-18)</a:t>
            </a:r>
          </a:p>
          <a:p>
            <a:pPr marL="514350" indent="-514350">
              <a:buFont typeface="+mj-lt"/>
              <a:buAutoNum type="arabicPeriod"/>
            </a:pPr>
            <a:r>
              <a:rPr lang="en-US" sz="2800" i="1" dirty="0">
                <a:solidFill>
                  <a:schemeClr val="tx1"/>
                </a:solidFill>
              </a:rPr>
              <a:t>“</a:t>
            </a:r>
            <a:r>
              <a:rPr lang="en-US" sz="2800" b="1" i="1" dirty="0">
                <a:solidFill>
                  <a:schemeClr val="tx1"/>
                </a:solidFill>
              </a:rPr>
              <a:t>This is the Christ</a:t>
            </a:r>
            <a:r>
              <a:rPr lang="en-US" sz="2800" i="1" dirty="0">
                <a:solidFill>
                  <a:schemeClr val="tx1"/>
                </a:solidFill>
              </a:rPr>
              <a:t>.”</a:t>
            </a:r>
            <a:r>
              <a:rPr lang="en-US" sz="2800" dirty="0">
                <a:solidFill>
                  <a:schemeClr val="tx1"/>
                </a:solidFill>
              </a:rPr>
              <a:t> (Matthew 16:18)</a:t>
            </a:r>
          </a:p>
          <a:p>
            <a:pPr marL="514350" indent="-514350">
              <a:buFont typeface="+mj-lt"/>
              <a:buAutoNum type="arabicPeriod"/>
            </a:pPr>
            <a:r>
              <a:rPr lang="en-US" sz="2800" i="1" dirty="0">
                <a:solidFill>
                  <a:schemeClr val="tx1"/>
                </a:solidFill>
              </a:rPr>
              <a:t>“</a:t>
            </a:r>
            <a:r>
              <a:rPr lang="en-US" sz="2800" b="1" i="1" dirty="0">
                <a:solidFill>
                  <a:schemeClr val="tx1"/>
                </a:solidFill>
              </a:rPr>
              <a:t>Surely the Christ is not going to come from Galilee, is He?</a:t>
            </a:r>
            <a:r>
              <a:rPr lang="en-US" sz="2800" i="1" dirty="0">
                <a:solidFill>
                  <a:schemeClr val="tx1"/>
                </a:solidFill>
              </a:rPr>
              <a:t>”</a:t>
            </a:r>
          </a:p>
          <a:p>
            <a:pPr marL="514350" indent="-514350">
              <a:buFont typeface="+mj-lt"/>
              <a:buAutoNum type="arabicPeriod"/>
            </a:pPr>
            <a:r>
              <a:rPr lang="en-US" sz="2800" i="1" dirty="0">
                <a:solidFill>
                  <a:schemeClr val="tx1"/>
                </a:solidFill>
              </a:rPr>
              <a:t>“</a:t>
            </a:r>
            <a:r>
              <a:rPr lang="en-US" sz="2800" b="1" i="1" dirty="0">
                <a:solidFill>
                  <a:schemeClr val="tx1"/>
                </a:solidFill>
              </a:rPr>
              <a:t>Some of them wanted to seize Him</a:t>
            </a:r>
            <a:r>
              <a:rPr lang="en-US" sz="2800" i="1" dirty="0">
                <a:solidFill>
                  <a:schemeClr val="tx1"/>
                </a:solidFill>
              </a:rPr>
              <a:t> …”</a:t>
            </a:r>
          </a:p>
          <a:p>
            <a:pPr marL="514350" indent="-514350">
              <a:buFont typeface="+mj-lt"/>
              <a:buAutoNum type="arabicPeriod"/>
            </a:pPr>
            <a:r>
              <a:rPr lang="en-US" sz="2800" i="1" dirty="0">
                <a:solidFill>
                  <a:schemeClr val="tx1"/>
                </a:solidFill>
              </a:rPr>
              <a:t>“… </a:t>
            </a:r>
            <a:r>
              <a:rPr lang="en-US" sz="2800" b="1" i="1" dirty="0">
                <a:solidFill>
                  <a:schemeClr val="tx1"/>
                </a:solidFill>
              </a:rPr>
              <a:t>no one laid hands on Him</a:t>
            </a:r>
            <a:r>
              <a:rPr lang="en-US" sz="2800" i="1" dirty="0">
                <a:solidFill>
                  <a:schemeClr val="tx1"/>
                </a:solidFill>
              </a:rPr>
              <a:t>.”</a:t>
            </a:r>
          </a:p>
          <a:p>
            <a:pPr marL="0" indent="0">
              <a:buNone/>
            </a:pPr>
            <a:r>
              <a:rPr lang="en-US" sz="2800" i="1" dirty="0">
                <a:solidFill>
                  <a:schemeClr val="tx1"/>
                </a:solidFill>
              </a:rPr>
              <a:t>“</a:t>
            </a:r>
            <a:r>
              <a:rPr lang="en-US" sz="2800" b="1" i="1" dirty="0">
                <a:solidFill>
                  <a:schemeClr val="tx1"/>
                </a:solidFill>
              </a:rPr>
              <a:t>Who do you say that I am?</a:t>
            </a:r>
            <a:r>
              <a:rPr lang="en-US" sz="2800" i="1" dirty="0">
                <a:solidFill>
                  <a:schemeClr val="tx1"/>
                </a:solidFill>
              </a:rPr>
              <a:t>” </a:t>
            </a:r>
            <a:r>
              <a:rPr lang="en-US" sz="2800" dirty="0">
                <a:solidFill>
                  <a:schemeClr val="tx1"/>
                </a:solidFill>
              </a:rPr>
              <a:t>(1 Peter 3:15)</a:t>
            </a:r>
          </a:p>
        </p:txBody>
      </p:sp>
      <p:sp>
        <p:nvSpPr>
          <p:cNvPr id="6" name="Title 1">
            <a:extLst>
              <a:ext uri="{FF2B5EF4-FFF2-40B4-BE49-F238E27FC236}">
                <a16:creationId xmlns:a16="http://schemas.microsoft.com/office/drawing/2014/main" id="{786B3009-A87E-47C9-8F30-9A75F790BDA9}"/>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7:32-52</a:t>
            </a:r>
            <a:endParaRPr lang="en-US" dirty="0">
              <a:solidFill>
                <a:schemeClr val="tx1"/>
              </a:solidFill>
            </a:endParaRPr>
          </a:p>
        </p:txBody>
      </p:sp>
    </p:spTree>
    <p:extLst>
      <p:ext uri="{BB962C8B-B14F-4D97-AF65-F5344CB8AC3E}">
        <p14:creationId xmlns:p14="http://schemas.microsoft.com/office/powerpoint/2010/main" val="26616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3134</TotalTime>
  <Words>2644</Words>
  <Application>Microsoft Office PowerPoint</Application>
  <PresentationFormat>On-screen Show (4:3)</PresentationFormat>
  <Paragraphs>187</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Franklin Gothic Book</vt:lpstr>
      <vt:lpstr>Impact</vt:lpstr>
      <vt:lpstr>Roboto</vt:lpstr>
      <vt:lpstr>TimesNewRomanPS-ItalicMT</vt:lpstr>
      <vt:lpstr>TimesNewRomanPSMT</vt:lpstr>
      <vt:lpstr>Crop</vt:lpstr>
      <vt:lpstr>Lesson 13: In Jerusalem For the Feast</vt:lpstr>
      <vt:lpstr>Jesus Teaches At The Feast John 7:11-31</vt:lpstr>
      <vt:lpstr>Jesus Teaches At The Feast John 7:11-31</vt:lpstr>
      <vt:lpstr>Jesus Teaches At The Feast John 7:11-31</vt:lpstr>
      <vt:lpstr>Jesus Teaches At The Feast John 7:11-31</vt:lpstr>
      <vt:lpstr>Jesus Teaches At The Feast John 7:11-31</vt:lpstr>
      <vt:lpstr>Jesus Teaches At The Feast John 7:32-52</vt:lpstr>
      <vt:lpstr>Jesus Teaches At The Feast John 7:32-52</vt:lpstr>
      <vt:lpstr>Jesus Teaches At The Feast John 7:32-52</vt:lpstr>
      <vt:lpstr>Jesus Teaches At The Feast John 7:32-52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13 - (12-9-20)</dc:title>
  <dc:creator>Chris Simmons</dc:creator>
  <cp:lastModifiedBy>Richard Lidh</cp:lastModifiedBy>
  <cp:revision>10</cp:revision>
  <cp:lastPrinted>2020-12-11T16:09:11Z</cp:lastPrinted>
  <dcterms:created xsi:type="dcterms:W3CDTF">2011-11-13T00:33:04Z</dcterms:created>
  <dcterms:modified xsi:type="dcterms:W3CDTF">2020-12-11T16:09:13Z</dcterms:modified>
</cp:coreProperties>
</file>